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020" r:id="rId3"/>
    <p:sldId id="3375" r:id="rId4"/>
    <p:sldId id="3374" r:id="rId5"/>
    <p:sldId id="972" r:id="rId6"/>
    <p:sldId id="3160" r:id="rId7"/>
    <p:sldId id="3067" r:id="rId8"/>
    <p:sldId id="3438" r:id="rId9"/>
    <p:sldId id="3439" r:id="rId10"/>
    <p:sldId id="3441" r:id="rId11"/>
    <p:sldId id="3442" r:id="rId12"/>
    <p:sldId id="691" r:id="rId13"/>
    <p:sldId id="3424" r:id="rId14"/>
    <p:sldId id="3425" r:id="rId15"/>
    <p:sldId id="3407" r:id="rId16"/>
    <p:sldId id="3405" r:id="rId17"/>
    <p:sldId id="3406" r:id="rId18"/>
    <p:sldId id="3433" r:id="rId19"/>
    <p:sldId id="3402" r:id="rId20"/>
    <p:sldId id="3443" r:id="rId21"/>
    <p:sldId id="3447" r:id="rId22"/>
    <p:sldId id="3449" r:id="rId23"/>
    <p:sldId id="272" r:id="rId24"/>
    <p:sldId id="3411" r:id="rId25"/>
    <p:sldId id="3412" r:id="rId26"/>
    <p:sldId id="3413" r:id="rId27"/>
    <p:sldId id="3414" r:id="rId28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B48BC64-7329-4AEE-B3C5-143AA315A4C9}">
          <p14:sldIdLst>
            <p14:sldId id="257"/>
            <p14:sldId id="3020"/>
            <p14:sldId id="3375"/>
            <p14:sldId id="3374"/>
            <p14:sldId id="972"/>
            <p14:sldId id="3160"/>
            <p14:sldId id="3067"/>
            <p14:sldId id="3438"/>
            <p14:sldId id="3439"/>
            <p14:sldId id="3441"/>
            <p14:sldId id="3442"/>
            <p14:sldId id="691"/>
            <p14:sldId id="3424"/>
            <p14:sldId id="3425"/>
            <p14:sldId id="3407"/>
            <p14:sldId id="3405"/>
            <p14:sldId id="3406"/>
            <p14:sldId id="3433"/>
            <p14:sldId id="3402"/>
            <p14:sldId id="3443"/>
            <p14:sldId id="3447"/>
            <p14:sldId id="3449"/>
            <p14:sldId id="272"/>
            <p14:sldId id="3411"/>
            <p14:sldId id="3412"/>
            <p14:sldId id="3413"/>
            <p14:sldId id="3414"/>
          </p14:sldIdLst>
        </p14:section>
        <p14:section name="タイトルなしのセクション" id="{2222DC94-E039-4F92-8293-E592BEC64C4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89048" autoAdjust="0"/>
  </p:normalViewPr>
  <p:slideViewPr>
    <p:cSldViewPr snapToGrid="0" showGuides="1">
      <p:cViewPr varScale="1">
        <p:scale>
          <a:sx n="100" d="100"/>
          <a:sy n="100" d="100"/>
        </p:scale>
        <p:origin x="774" y="9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2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637FD-971D-42B0-959D-71BF8EE58E46}" type="datetimeFigureOut">
              <a:rPr kumimoji="1" lang="ja-JP" altLang="en-US" smtClean="0"/>
              <a:t>2024/10/30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2FB4-7F2E-4224-8EF8-4DD8B1D661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5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77FC2-5A0F-48A6-8ECD-6B7A8F1A755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C2-5A0F-48A6-8ECD-6B7A8F1A755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1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C2-5A0F-48A6-8ECD-6B7A8F1A755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0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C2-5A0F-48A6-8ECD-6B7A8F1A755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90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2C71F-F9E4-4032-A1DC-E7A885B4A3D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689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688E2-F21A-47DF-8B7B-9241512C56B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3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6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FE789-B78A-E9F4-C2AC-F2373C50A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A3BA9E-FDC8-DFCD-B8D2-A8ED818E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631DF7-9544-058B-8263-89CFE84C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DB86-A2C1-4A7B-89C7-B26511D7F810}" type="datetimeFigureOut">
              <a:rPr kumimoji="1" lang="ja-JP" altLang="en-US" smtClean="0"/>
              <a:t>2024/10/30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146696-8E44-89BC-DE65-B8F41A51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67D53D-B928-AC02-2A45-688A1A73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92F6-0643-4798-87FD-946BF20F89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29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42" b="1" i="0">
                <a:solidFill>
                  <a:schemeClr val="bg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42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6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pPr marL="153168">
              <a:spcBef>
                <a:spcPts val="181"/>
              </a:spcBef>
            </a:pPr>
            <a:fld id="{81D60167-4931-47E6-BA6A-407CBD079E47}" type="slidenum">
              <a:rPr lang="en-US" altLang="ja-JP" spc="-45" smtClean="0"/>
              <a:pPr marL="153168">
                <a:spcBef>
                  <a:spcPts val="181"/>
                </a:spcBef>
              </a:pPr>
              <a:t>‹#›</a:t>
            </a:fld>
            <a:endParaRPr lang="en-US" altLang="ja-JP" spc="-45" dirty="0"/>
          </a:p>
        </p:txBody>
      </p:sp>
    </p:spTree>
    <p:extLst>
      <p:ext uri="{BB962C8B-B14F-4D97-AF65-F5344CB8AC3E}">
        <p14:creationId xmlns:p14="http://schemas.microsoft.com/office/powerpoint/2010/main" val="84268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7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15739">
              <a:lnSpc>
                <a:spcPts val="1478"/>
              </a:lnSpc>
            </a:pPr>
            <a:fld id="{81D60167-4931-47E6-BA6A-407CBD079E47}" type="slidenum">
              <a:rPr lang="en-US" altLang="ja-JP" spc="-45" smtClean="0"/>
              <a:pPr marL="115739">
                <a:lnSpc>
                  <a:spcPts val="1478"/>
                </a:lnSpc>
              </a:pPr>
              <a:t>‹#›</a:t>
            </a:fld>
            <a:endParaRPr lang="en-US" altLang="ja-JP" spc="-45" dirty="0"/>
          </a:p>
        </p:txBody>
      </p:sp>
    </p:spTree>
    <p:extLst>
      <p:ext uri="{BB962C8B-B14F-4D97-AF65-F5344CB8AC3E}">
        <p14:creationId xmlns:p14="http://schemas.microsoft.com/office/powerpoint/2010/main" val="187025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メイリオ"/>
                <a:cs typeface="メイリオ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9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9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071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93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29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" Type="http://schemas.openxmlformats.org/officeDocument/2006/relationships/image" Target="../media/image45.jp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5" Type="http://schemas.openxmlformats.org/officeDocument/2006/relationships/image" Target="../media/image58.pn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4882" y="0"/>
            <a:chExt cx="8999538" cy="5400675"/>
          </a:xfrm>
          <a:solidFill>
            <a:schemeClr val="tx2">
              <a:lumMod val="75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画像の端部分が見切れてしまう場合がありますので、テキスト含め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確実に表示させたい要素は、</a:t>
              </a:r>
              <a:r>
                <a:rPr lang="ja-JP" altLang="en-US" sz="1524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赤枠</a:t>
              </a:r>
              <a:r>
                <a:rPr lang="ja-JP" altLang="en-US" sz="1524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内に入力してください</a:t>
              </a:r>
              <a:endParaRPr lang="en-US" altLang="ja-JP" sz="1524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095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XXXXXX</a:t>
              </a:r>
              <a:endParaRPr lang="ja-JP" altLang="en-US" sz="6095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4882" y="0"/>
              <a:ext cx="8999538" cy="5400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286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96328A6-D1C4-46D6-A77D-781D3D061C17}"/>
                </a:ext>
              </a:extLst>
            </p:cNvPr>
            <p:cNvSpPr txBox="1"/>
            <p:nvPr/>
          </p:nvSpPr>
          <p:spPr>
            <a:xfrm>
              <a:off x="1799905" y="767921"/>
              <a:ext cx="5463001" cy="6266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57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戦略研勉強会＠キャンプ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4882" y="1549703"/>
              <a:ext cx="8994656" cy="2772659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5079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</a:t>
              </a:r>
              <a:r>
                <a:rPr lang="en-US" altLang="ja-JP" sz="5079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34</a:t>
              </a:r>
              <a:r>
                <a:rPr lang="ja-JP" altLang="en-US" sz="5079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回</a:t>
              </a:r>
              <a:endParaRPr lang="en-US" altLang="ja-JP" sz="5079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ja-JP" altLang="en-US" sz="10200" dirty="0">
                  <a:solidFill>
                    <a:srgbClr val="FFC000"/>
                  </a:solidFill>
                  <a:latin typeface="HGP創英ﾌﾟﾚｾﾞﾝｽEB" panose="02020800000000000000" pitchFamily="18" charset="-128"/>
                  <a:ea typeface="HGP創英ﾌﾟﾚｾﾞﾝｽEB" panose="02020800000000000000" pitchFamily="18" charset="-128"/>
                </a:rPr>
                <a:t>生物模倣ハイドロゲル</a:t>
              </a:r>
              <a:endParaRPr lang="en-US" altLang="ja-JP" sz="10200" dirty="0">
                <a:solidFill>
                  <a:srgbClr val="FFC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endParaRPr>
            </a:p>
            <a:p>
              <a:pPr algn="ctr"/>
              <a:r>
                <a:rPr lang="ja-JP" altLang="en-US" sz="72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FFC000"/>
                  </a:solidFill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～水と高分子の世界～</a:t>
              </a:r>
              <a:endParaRPr lang="ja-JP" altLang="en-US" sz="4000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  <p:pic>
          <p:nvPicPr>
            <p:cNvPr id="17" name="図 16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FD8BBDF0-8B51-4F8B-B7A4-A46DF086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046" y="583965"/>
              <a:ext cx="1051040" cy="105104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C12B1C-F9D2-E6D3-4542-3D42ADFBC8A2}"/>
              </a:ext>
            </a:extLst>
          </p:cNvPr>
          <p:cNvSpPr txBox="1"/>
          <p:nvPr/>
        </p:nvSpPr>
        <p:spPr>
          <a:xfrm>
            <a:off x="1" y="6137629"/>
            <a:ext cx="12185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2024</a:t>
            </a:r>
            <a:r>
              <a:rPr kumimoji="1" lang="ja-JP" altLang="en-US" sz="40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年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11</a:t>
            </a:r>
            <a:r>
              <a:rPr kumimoji="1" lang="ja-JP" altLang="en-US" sz="40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月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</a:t>
            </a:r>
            <a:r>
              <a:rPr kumimoji="1" lang="ja-JP" altLang="en-US" sz="40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日（金曜日） 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12</a:t>
            </a:r>
            <a:r>
              <a:rPr kumimoji="1" lang="ja-JP" altLang="en-US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：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10</a:t>
            </a:r>
            <a:r>
              <a:rPr kumimoji="1" lang="ja-JP" altLang="en-US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～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12</a:t>
            </a:r>
            <a:r>
              <a:rPr kumimoji="1" lang="ja-JP" altLang="en-US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：</a:t>
            </a:r>
            <a:r>
              <a:rPr kumimoji="1" lang="en-US" altLang="ja-JP" sz="4800" b="1" dirty="0">
                <a:solidFill>
                  <a:schemeClr val="bg1"/>
                </a:solidFill>
                <a:latin typeface="Berlin Sans FB Demi" panose="020E0802020502020306" pitchFamily="34" charset="0"/>
                <a:ea typeface="BIZ UDPゴシック" panose="020B0400000000000000" pitchFamily="50" charset="-128"/>
              </a:rPr>
              <a:t>40</a:t>
            </a:r>
            <a:endParaRPr kumimoji="1" lang="ja-JP" altLang="en-US" sz="4000" b="1" dirty="0">
              <a:solidFill>
                <a:schemeClr val="bg1"/>
              </a:solidFill>
              <a:latin typeface="Berlin Sans FB Demi" panose="020E0802020502020306" pitchFamily="34" charset="0"/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巨大ヒーローのイラスト">
            <a:extLst>
              <a:ext uri="{FF2B5EF4-FFF2-40B4-BE49-F238E27FC236}">
                <a16:creationId xmlns:a16="http://schemas.microsoft.com/office/drawing/2014/main" id="{45744AEF-BA1D-EA72-8224-9F1E7A79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223" y="5359285"/>
            <a:ext cx="1360083" cy="15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クラゲのキャラクター">
            <a:extLst>
              <a:ext uri="{FF2B5EF4-FFF2-40B4-BE49-F238E27FC236}">
                <a16:creationId xmlns:a16="http://schemas.microsoft.com/office/drawing/2014/main" id="{1E8102A2-C1ED-0831-9E56-2C3B2FDA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6" y="493349"/>
            <a:ext cx="2433676" cy="255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1992" y="821436"/>
            <a:ext cx="4460875" cy="5760720"/>
          </a:xfrm>
          <a:custGeom>
            <a:avLst/>
            <a:gdLst/>
            <a:ahLst/>
            <a:cxnLst/>
            <a:rect l="l" t="t" r="r" b="b"/>
            <a:pathLst>
              <a:path w="4460875" h="5760720">
                <a:moveTo>
                  <a:pt x="4460748" y="0"/>
                </a:moveTo>
                <a:lnTo>
                  <a:pt x="0" y="0"/>
                </a:lnTo>
                <a:lnTo>
                  <a:pt x="0" y="5760720"/>
                </a:lnTo>
                <a:lnTo>
                  <a:pt x="4460748" y="5760720"/>
                </a:lnTo>
                <a:lnTo>
                  <a:pt x="4460748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39823" y="844296"/>
            <a:ext cx="4265930" cy="5760720"/>
            <a:chOff x="115823" y="844296"/>
            <a:chExt cx="4265930" cy="5760720"/>
          </a:xfrm>
        </p:grpSpPr>
        <p:sp>
          <p:nvSpPr>
            <p:cNvPr id="4" name="object 4"/>
            <p:cNvSpPr/>
            <p:nvPr/>
          </p:nvSpPr>
          <p:spPr>
            <a:xfrm>
              <a:off x="115823" y="844296"/>
              <a:ext cx="4265930" cy="5760720"/>
            </a:xfrm>
            <a:custGeom>
              <a:avLst/>
              <a:gdLst/>
              <a:ahLst/>
              <a:cxnLst/>
              <a:rect l="l" t="t" r="r" b="b"/>
              <a:pathLst>
                <a:path w="4265930" h="5760720">
                  <a:moveTo>
                    <a:pt x="4265676" y="0"/>
                  </a:moveTo>
                  <a:lnTo>
                    <a:pt x="0" y="0"/>
                  </a:lnTo>
                  <a:lnTo>
                    <a:pt x="0" y="5760720"/>
                  </a:lnTo>
                  <a:lnTo>
                    <a:pt x="4265676" y="5760720"/>
                  </a:lnTo>
                  <a:lnTo>
                    <a:pt x="42656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1" y="1335041"/>
              <a:ext cx="1648129" cy="15133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12469" y="3057271"/>
            <a:ext cx="110426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latin typeface="メイリオ"/>
                <a:cs typeface="メイリオ"/>
              </a:rPr>
              <a:t>(2017</a:t>
            </a:r>
            <a:r>
              <a:rPr sz="1400" spc="-30" dirty="0">
                <a:latin typeface="メイリオ"/>
                <a:cs typeface="メイリオ"/>
              </a:rPr>
              <a:t>) より.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2469" y="810005"/>
            <a:ext cx="4132579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spcBef>
                <a:spcPts val="100"/>
              </a:spcBef>
            </a:pPr>
            <a:r>
              <a:rPr sz="2400" b="1" spc="-5" dirty="0">
                <a:latin typeface="メイリオ"/>
                <a:cs typeface="メイリオ"/>
              </a:rPr>
              <a:t>ヘルスケア産業への貢献</a:t>
            </a:r>
            <a:endParaRPr sz="2400">
              <a:latin typeface="メイリオ"/>
              <a:cs typeface="メイリオ"/>
            </a:endParaRPr>
          </a:p>
          <a:p>
            <a:pPr marL="1749425" marR="5080">
              <a:spcBef>
                <a:spcPts val="3850"/>
              </a:spcBef>
            </a:pPr>
            <a:r>
              <a:rPr spc="-10" dirty="0">
                <a:latin typeface="メイリオ"/>
                <a:cs typeface="メイリオ"/>
              </a:rPr>
              <a:t>3Dゲルプリンターによ</a:t>
            </a:r>
            <a:r>
              <a:rPr spc="-5" dirty="0">
                <a:latin typeface="メイリオ"/>
                <a:cs typeface="メイリオ"/>
              </a:rPr>
              <a:t>り，三次元細胞培養の</a:t>
            </a:r>
            <a:r>
              <a:rPr spc="-10" dirty="0">
                <a:latin typeface="メイリオ"/>
                <a:cs typeface="メイリオ"/>
              </a:rPr>
              <a:t>ための足場を造形．</a:t>
            </a:r>
            <a:endParaRPr>
              <a:latin typeface="メイリオ"/>
              <a:cs typeface="メイリオ"/>
            </a:endParaRPr>
          </a:p>
          <a:p>
            <a:pPr marL="12700">
              <a:spcBef>
                <a:spcPts val="2805"/>
              </a:spcBef>
            </a:pPr>
            <a:r>
              <a:rPr sz="1400" spc="-25" dirty="0">
                <a:latin typeface="メイリオ"/>
                <a:cs typeface="メイリオ"/>
              </a:rPr>
              <a:t>田勢他，日本機械学会論文集，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8481" y="3115056"/>
            <a:ext cx="2700655" cy="587981"/>
          </a:xfrm>
          <a:prstGeom prst="rect">
            <a:avLst/>
          </a:prstGeom>
          <a:solidFill>
            <a:srgbClr val="DEEBF7"/>
          </a:solidFill>
          <a:ln w="9144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90805">
              <a:lnSpc>
                <a:spcPts val="2145"/>
              </a:lnSpc>
              <a:spcBef>
                <a:spcPts val="85"/>
              </a:spcBef>
            </a:pPr>
            <a:r>
              <a:rPr spc="-15" dirty="0">
                <a:latin typeface="メイリオ"/>
                <a:cs typeface="メイリオ"/>
              </a:rPr>
              <a:t>人工臓器作製へ貢献</a:t>
            </a:r>
            <a:endParaRPr>
              <a:latin typeface="メイリオ"/>
              <a:cs typeface="メイリオ"/>
            </a:endParaRPr>
          </a:p>
          <a:p>
            <a:pPr marL="90805">
              <a:lnSpc>
                <a:spcPts val="2385"/>
              </a:lnSpc>
            </a:pPr>
            <a:r>
              <a:rPr dirty="0">
                <a:latin typeface="メイリオ"/>
                <a:cs typeface="メイリオ"/>
              </a:rPr>
              <a:t>→</a:t>
            </a:r>
            <a:r>
              <a:rPr sz="2000" b="1" spc="-10" dirty="0">
                <a:latin typeface="メイリオ"/>
                <a:cs typeface="メイリオ"/>
              </a:rPr>
              <a:t>再生医療分野に貢献</a:t>
            </a:r>
            <a:endParaRPr sz="2000">
              <a:latin typeface="メイリオ"/>
              <a:cs typeface="メイリオ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4676" y="4070562"/>
            <a:ext cx="1647640" cy="15331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4589" y="4542535"/>
            <a:ext cx="4068445" cy="152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90089">
              <a:spcBef>
                <a:spcPts val="100"/>
              </a:spcBef>
            </a:pPr>
            <a:r>
              <a:rPr spc="-10" dirty="0">
                <a:latin typeface="メイリオ"/>
                <a:cs typeface="メイリオ"/>
              </a:rPr>
              <a:t>3D食品プリンターにより，見た目に</a:t>
            </a:r>
            <a:r>
              <a:rPr spc="-50" dirty="0">
                <a:latin typeface="メイリオ"/>
                <a:cs typeface="メイリオ"/>
              </a:rPr>
              <a:t> </a:t>
            </a:r>
            <a:r>
              <a:rPr spc="-10" dirty="0">
                <a:latin typeface="メイリオ"/>
                <a:cs typeface="メイリオ"/>
              </a:rPr>
              <a:t>も楽しい嚥下食を．</a:t>
            </a:r>
            <a:endParaRPr>
              <a:latin typeface="メイリオ"/>
              <a:cs typeface="メイリオ"/>
            </a:endParaRPr>
          </a:p>
          <a:p>
            <a:pPr marL="1405255">
              <a:spcBef>
                <a:spcPts val="1985"/>
              </a:spcBef>
            </a:pPr>
            <a:r>
              <a:rPr sz="1400" dirty="0">
                <a:latin typeface="メイリオ"/>
                <a:cs typeface="メイリオ"/>
              </a:rPr>
              <a:t>Kodama</a:t>
            </a:r>
            <a:r>
              <a:rPr sz="1400" spc="-45" dirty="0">
                <a:latin typeface="メイリオ"/>
                <a:cs typeface="メイリオ"/>
              </a:rPr>
              <a:t> </a:t>
            </a:r>
            <a:r>
              <a:rPr sz="1400" i="1" dirty="0">
                <a:latin typeface="メイリオ"/>
                <a:cs typeface="メイリオ"/>
              </a:rPr>
              <a:t>et</a:t>
            </a:r>
            <a:r>
              <a:rPr sz="1400" i="1" spc="-45" dirty="0">
                <a:latin typeface="メイリオ"/>
                <a:cs typeface="メイリオ"/>
              </a:rPr>
              <a:t> </a:t>
            </a:r>
            <a:r>
              <a:rPr sz="1400" i="1" dirty="0">
                <a:latin typeface="メイリオ"/>
                <a:cs typeface="メイリオ"/>
              </a:rPr>
              <a:t>al.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40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“Future</a:t>
            </a:r>
            <a:r>
              <a:rPr sz="1400" spc="-55" dirty="0">
                <a:latin typeface="メイリオ"/>
                <a:cs typeface="メイリオ"/>
              </a:rPr>
              <a:t> </a:t>
            </a:r>
            <a:r>
              <a:rPr sz="1400" spc="-10" dirty="0">
                <a:latin typeface="メイリオ"/>
                <a:cs typeface="メイリオ"/>
              </a:rPr>
              <a:t>Foods”,</a:t>
            </a:r>
            <a:endParaRPr sz="1400">
              <a:latin typeface="メイリオ"/>
              <a:cs typeface="メイリオ"/>
            </a:endParaRPr>
          </a:p>
          <a:p>
            <a:pPr marL="1405255"/>
            <a:r>
              <a:rPr sz="1400" dirty="0">
                <a:latin typeface="メイリオ"/>
                <a:cs typeface="メイリオ"/>
              </a:rPr>
              <a:t>Chap</a:t>
            </a:r>
            <a:r>
              <a:rPr sz="1400" spc="-25" dirty="0">
                <a:latin typeface="メイリオ"/>
                <a:cs typeface="メイリオ"/>
              </a:rPr>
              <a:t>. </a:t>
            </a:r>
            <a:r>
              <a:rPr sz="1400" dirty="0">
                <a:latin typeface="メイリオ"/>
                <a:cs typeface="メイリオ"/>
              </a:rPr>
              <a:t>9</a:t>
            </a:r>
            <a:r>
              <a:rPr sz="1400" spc="-15" dirty="0">
                <a:latin typeface="メイリオ"/>
                <a:cs typeface="メイリオ"/>
              </a:rPr>
              <a:t> (</a:t>
            </a:r>
            <a:r>
              <a:rPr sz="1400" dirty="0">
                <a:latin typeface="メイリオ"/>
                <a:cs typeface="メイリオ"/>
              </a:rPr>
              <a:t>2017</a:t>
            </a:r>
            <a:r>
              <a:rPr sz="1400" spc="-20" dirty="0">
                <a:latin typeface="メイリオ"/>
                <a:cs typeface="メイリオ"/>
              </a:rPr>
              <a:t>) より.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8463" y="6128004"/>
            <a:ext cx="2750820" cy="315471"/>
          </a:xfrm>
          <a:prstGeom prst="rect">
            <a:avLst/>
          </a:prstGeom>
          <a:solidFill>
            <a:srgbClr val="DEEBF7"/>
          </a:solidFill>
          <a:ln w="914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spcBef>
                <a:spcPts val="60"/>
              </a:spcBef>
            </a:pPr>
            <a:r>
              <a:rPr sz="2000" b="1" spc="-15" dirty="0">
                <a:latin typeface="メイリオ"/>
                <a:cs typeface="メイリオ"/>
              </a:rPr>
              <a:t>介護・看護分野に貢献</a:t>
            </a:r>
            <a:endParaRPr sz="2000">
              <a:latin typeface="メイリオ"/>
              <a:cs typeface="メイリオ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7064" y="4191000"/>
            <a:ext cx="2124456" cy="15925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205728" y="5783987"/>
            <a:ext cx="21272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spcBef>
                <a:spcPts val="100"/>
              </a:spcBef>
            </a:pPr>
            <a:r>
              <a:rPr sz="1400" spc="-20" dirty="0">
                <a:latin typeface="メイリオ"/>
                <a:cs typeface="メイリオ"/>
              </a:rPr>
              <a:t>Takamatsu</a:t>
            </a:r>
            <a:r>
              <a:rPr sz="1400" spc="-30" dirty="0">
                <a:latin typeface="メイリオ"/>
                <a:cs typeface="メイリオ"/>
              </a:rPr>
              <a:t> </a:t>
            </a:r>
            <a:r>
              <a:rPr sz="1400" i="1" dirty="0">
                <a:latin typeface="メイリオ"/>
                <a:cs typeface="メイリオ"/>
              </a:rPr>
              <a:t>et</a:t>
            </a:r>
            <a:r>
              <a:rPr sz="1400" i="1" spc="-30" dirty="0">
                <a:latin typeface="メイリオ"/>
                <a:cs typeface="メイリオ"/>
              </a:rPr>
              <a:t> </a:t>
            </a:r>
            <a:r>
              <a:rPr sz="1400" i="1" dirty="0">
                <a:latin typeface="メイリオ"/>
                <a:cs typeface="メイリオ"/>
              </a:rPr>
              <a:t>al.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25" dirty="0">
                <a:latin typeface="メイリオ"/>
                <a:cs typeface="メイリオ"/>
              </a:rPr>
              <a:t> </a:t>
            </a:r>
            <a:r>
              <a:rPr sz="1400" spc="-10" dirty="0">
                <a:latin typeface="メイリオ"/>
                <a:cs typeface="メイリオ"/>
              </a:rPr>
              <a:t>232nd </a:t>
            </a:r>
            <a:r>
              <a:rPr sz="1400" dirty="0">
                <a:latin typeface="メイリオ"/>
                <a:cs typeface="メイリオ"/>
              </a:rPr>
              <a:t>ECS</a:t>
            </a:r>
            <a:r>
              <a:rPr sz="1400" spc="-35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meeting.</a:t>
            </a:r>
            <a:r>
              <a:rPr sz="1400" spc="-60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M01</a:t>
            </a:r>
            <a:r>
              <a:rPr sz="1400" spc="-10" dirty="0">
                <a:latin typeface="メイリオ"/>
                <a:cs typeface="メイリオ"/>
              </a:rPr>
              <a:t> </a:t>
            </a:r>
            <a:r>
              <a:rPr sz="1400" spc="-25" dirty="0">
                <a:latin typeface="メイリオ"/>
                <a:cs typeface="メイリオ"/>
              </a:rPr>
              <a:t>No.</a:t>
            </a:r>
            <a:endParaRPr sz="1400">
              <a:latin typeface="メイリオ"/>
              <a:cs typeface="メイリオ"/>
            </a:endParaRPr>
          </a:p>
          <a:p>
            <a:pPr>
              <a:lnSpc>
                <a:spcPct val="100000"/>
              </a:lnSpc>
            </a:pPr>
            <a:r>
              <a:rPr sz="1400" dirty="0">
                <a:latin typeface="メイリオ"/>
                <a:cs typeface="メイリオ"/>
              </a:rPr>
              <a:t>2113</a:t>
            </a:r>
            <a:r>
              <a:rPr sz="1400" spc="-25" dirty="0">
                <a:latin typeface="メイリオ"/>
                <a:cs typeface="メイリオ"/>
              </a:rPr>
              <a:t> (</a:t>
            </a:r>
            <a:r>
              <a:rPr sz="1400" dirty="0">
                <a:latin typeface="メイリオ"/>
                <a:cs typeface="メイリオ"/>
              </a:rPr>
              <a:t>2017</a:t>
            </a:r>
            <a:r>
              <a:rPr sz="1400" spc="-25" dirty="0">
                <a:latin typeface="メイリオ"/>
                <a:cs typeface="メイリオ"/>
              </a:rPr>
              <a:t>) より.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33511" y="4671441"/>
            <a:ext cx="163448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spcBef>
                <a:spcPts val="100"/>
              </a:spcBef>
            </a:pPr>
            <a:r>
              <a:rPr sz="2000" spc="-10" dirty="0">
                <a:latin typeface="メイリオ"/>
                <a:cs typeface="メイリオ"/>
              </a:rPr>
              <a:t>マイクロ流路</a:t>
            </a:r>
            <a:r>
              <a:rPr sz="2000" dirty="0">
                <a:latin typeface="メイリオ"/>
                <a:cs typeface="メイリオ"/>
              </a:rPr>
              <a:t>の</a:t>
            </a:r>
            <a:r>
              <a:rPr sz="2000" spc="-10" dirty="0">
                <a:latin typeface="メイリオ"/>
                <a:cs typeface="メイリオ"/>
              </a:rPr>
              <a:t>3D</a:t>
            </a:r>
            <a:r>
              <a:rPr sz="2000" spc="-15" dirty="0">
                <a:latin typeface="メイリオ"/>
                <a:cs typeface="メイリオ"/>
              </a:rPr>
              <a:t>プリント</a:t>
            </a:r>
            <a:endParaRPr sz="2000">
              <a:latin typeface="メイリオ"/>
              <a:cs typeface="メイリオ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2877" y="5722620"/>
            <a:ext cx="1959990" cy="623248"/>
          </a:xfrm>
          <a:prstGeom prst="rect">
            <a:avLst/>
          </a:prstGeom>
          <a:noFill/>
          <a:ln w="914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710">
              <a:spcBef>
                <a:spcPts val="60"/>
              </a:spcBef>
            </a:pPr>
            <a:r>
              <a:rPr sz="2000" b="1" dirty="0">
                <a:latin typeface="メイリオ"/>
                <a:cs typeface="メイリオ"/>
              </a:rPr>
              <a:t>MEMS</a:t>
            </a:r>
            <a:r>
              <a:rPr sz="2000" b="1" spc="-20" dirty="0">
                <a:latin typeface="メイリオ"/>
                <a:cs typeface="メイリオ"/>
              </a:rPr>
              <a:t>分野に</a:t>
            </a:r>
            <a:endParaRPr sz="2000">
              <a:latin typeface="メイリオ"/>
              <a:cs typeface="メイリオ"/>
            </a:endParaRPr>
          </a:p>
          <a:p>
            <a:pPr marL="92710"/>
            <a:r>
              <a:rPr sz="2000" b="1" spc="-30" dirty="0">
                <a:latin typeface="メイリオ"/>
                <a:cs typeface="メイリオ"/>
              </a:rPr>
              <a:t>貢献</a:t>
            </a:r>
            <a:endParaRPr sz="2000">
              <a:latin typeface="メイリオ"/>
              <a:cs typeface="メイリオ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7923" y="1382267"/>
            <a:ext cx="699516" cy="69189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400288" y="1872995"/>
            <a:ext cx="1597660" cy="1249680"/>
            <a:chOff x="6876288" y="1872995"/>
            <a:chExt cx="1597660" cy="12496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6288" y="1872995"/>
              <a:ext cx="803148" cy="672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3632" y="2314955"/>
              <a:ext cx="749807" cy="80772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352033" y="1775460"/>
            <a:ext cx="1984375" cy="897890"/>
            <a:chOff x="4828032" y="1775460"/>
            <a:chExt cx="1984375" cy="89789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8032" y="1775460"/>
              <a:ext cx="1775460" cy="8976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29400" y="1962912"/>
              <a:ext cx="177165" cy="541020"/>
            </a:xfrm>
            <a:custGeom>
              <a:avLst/>
              <a:gdLst/>
              <a:ahLst/>
              <a:cxnLst/>
              <a:rect l="l" t="t" r="r" b="b"/>
              <a:pathLst>
                <a:path w="177165" h="541019">
                  <a:moveTo>
                    <a:pt x="88392" y="0"/>
                  </a:moveTo>
                  <a:lnTo>
                    <a:pt x="88392" y="135254"/>
                  </a:lnTo>
                  <a:lnTo>
                    <a:pt x="0" y="135254"/>
                  </a:lnTo>
                  <a:lnTo>
                    <a:pt x="0" y="405764"/>
                  </a:lnTo>
                  <a:lnTo>
                    <a:pt x="88392" y="405764"/>
                  </a:lnTo>
                  <a:lnTo>
                    <a:pt x="88392" y="541020"/>
                  </a:lnTo>
                  <a:lnTo>
                    <a:pt x="176783" y="270510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33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9400" y="1962912"/>
              <a:ext cx="177165" cy="541020"/>
            </a:xfrm>
            <a:custGeom>
              <a:avLst/>
              <a:gdLst/>
              <a:ahLst/>
              <a:cxnLst/>
              <a:rect l="l" t="t" r="r" b="b"/>
              <a:pathLst>
                <a:path w="177165" h="541019">
                  <a:moveTo>
                    <a:pt x="0" y="135254"/>
                  </a:moveTo>
                  <a:lnTo>
                    <a:pt x="88392" y="135254"/>
                  </a:lnTo>
                  <a:lnTo>
                    <a:pt x="88392" y="0"/>
                  </a:lnTo>
                  <a:lnTo>
                    <a:pt x="176783" y="270510"/>
                  </a:lnTo>
                  <a:lnTo>
                    <a:pt x="88392" y="541020"/>
                  </a:lnTo>
                  <a:lnTo>
                    <a:pt x="88392" y="405764"/>
                  </a:lnTo>
                  <a:lnTo>
                    <a:pt x="0" y="405764"/>
                  </a:lnTo>
                  <a:lnTo>
                    <a:pt x="0" y="13525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446643" y="2522983"/>
            <a:ext cx="7264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spcBef>
                <a:spcPts val="105"/>
              </a:spcBef>
            </a:pPr>
            <a:r>
              <a:rPr sz="1400" spc="-15" dirty="0">
                <a:latin typeface="メイリオ"/>
                <a:cs typeface="メイリオ"/>
              </a:rPr>
              <a:t>フォーク</a:t>
            </a:r>
            <a:r>
              <a:rPr sz="1400" spc="-25" dirty="0">
                <a:latin typeface="メイリオ"/>
                <a:cs typeface="メイリオ"/>
              </a:rPr>
              <a:t>形状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90633" y="3106928"/>
            <a:ext cx="5486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400" spc="-20" dirty="0">
                <a:latin typeface="メイリオ"/>
                <a:cs typeface="メイリオ"/>
              </a:rPr>
              <a:t>箸形状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78550" y="798398"/>
            <a:ext cx="427990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870"/>
              </a:lnSpc>
              <a:spcBef>
                <a:spcPts val="100"/>
              </a:spcBef>
            </a:pPr>
            <a:r>
              <a:rPr sz="2400" b="1" spc="-10" dirty="0">
                <a:latin typeface="メイリオ"/>
                <a:cs typeface="メイリオ"/>
              </a:rPr>
              <a:t>先端産業（自動車等）</a:t>
            </a:r>
            <a:r>
              <a:rPr sz="2400" b="1" spc="-20" dirty="0">
                <a:latin typeface="メイリオ"/>
                <a:cs typeface="メイリオ"/>
              </a:rPr>
              <a:t>への貢献</a:t>
            </a:r>
            <a:endParaRPr sz="2400">
              <a:latin typeface="メイリオ"/>
              <a:cs typeface="メイリオ"/>
            </a:endParaRPr>
          </a:p>
          <a:p>
            <a:pPr marR="245745" algn="r">
              <a:lnSpc>
                <a:spcPts val="1670"/>
              </a:lnSpc>
            </a:pPr>
            <a:r>
              <a:rPr sz="1400" spc="-10" dirty="0">
                <a:latin typeface="メイリオ"/>
                <a:cs typeface="メイリオ"/>
              </a:rPr>
              <a:t>スプーン形状</a:t>
            </a:r>
            <a:endParaRPr sz="1400">
              <a:latin typeface="メイリオ"/>
              <a:cs typeface="メイリオ"/>
            </a:endParaRPr>
          </a:p>
          <a:p>
            <a:pPr marR="138430" algn="ctr">
              <a:spcBef>
                <a:spcPts val="910"/>
              </a:spcBef>
            </a:pPr>
            <a:r>
              <a:rPr sz="1400" b="1" u="heavy" spc="-15" dirty="0">
                <a:uFill>
                  <a:solidFill>
                    <a:srgbClr val="00AFEF"/>
                  </a:solidFill>
                </a:uFill>
                <a:latin typeface="メイリオ"/>
                <a:cs typeface="メイリオ"/>
              </a:rPr>
              <a:t>形状変形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319" y="2719832"/>
            <a:ext cx="1841500" cy="100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spcBef>
                <a:spcPts val="100"/>
              </a:spcBef>
            </a:pPr>
            <a:r>
              <a:rPr spc="-10" dirty="0">
                <a:latin typeface="メイリオ"/>
                <a:cs typeface="メイリオ"/>
              </a:rPr>
              <a:t>ゲル材料のロボットハンドへの応用</a:t>
            </a:r>
            <a:endParaRPr>
              <a:latin typeface="メイリオ"/>
              <a:cs typeface="メイリオ"/>
            </a:endParaRPr>
          </a:p>
          <a:p>
            <a:pPr marR="50800">
              <a:spcBef>
                <a:spcPts val="65"/>
              </a:spcBef>
            </a:pPr>
            <a:r>
              <a:rPr sz="1400" dirty="0">
                <a:latin typeface="メイリオ"/>
                <a:cs typeface="メイリオ"/>
              </a:rPr>
              <a:t>（</a:t>
            </a:r>
            <a:r>
              <a:rPr sz="1400" spc="-10" dirty="0">
                <a:latin typeface="メイリオ"/>
                <a:cs typeface="メイリオ"/>
              </a:rPr>
              <a:t>滋賀県立大学山野准</a:t>
            </a:r>
            <a:r>
              <a:rPr sz="1400" dirty="0">
                <a:latin typeface="メイリオ"/>
                <a:cs typeface="メイリオ"/>
              </a:rPr>
              <a:t>教授らと共同研究</a:t>
            </a:r>
            <a:r>
              <a:rPr sz="1400" spc="-50" dirty="0">
                <a:latin typeface="メイリオ"/>
                <a:cs typeface="メイリオ"/>
              </a:rPr>
              <a:t>）</a:t>
            </a:r>
            <a:endParaRPr sz="1400">
              <a:latin typeface="メイリオ"/>
              <a:cs typeface="メイリオ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97011" y="3381755"/>
            <a:ext cx="2301240" cy="622606"/>
          </a:xfrm>
          <a:prstGeom prst="rect">
            <a:avLst/>
          </a:prstGeom>
          <a:solidFill>
            <a:srgbClr val="F8CAAC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92710" marR="164465">
              <a:spcBef>
                <a:spcPts val="55"/>
              </a:spcBef>
            </a:pPr>
            <a:r>
              <a:rPr sz="2000" b="1" spc="-10" dirty="0">
                <a:latin typeface="メイリオ"/>
                <a:cs typeface="メイリオ"/>
              </a:rPr>
              <a:t>ロボット開発分野</a:t>
            </a:r>
            <a:r>
              <a:rPr sz="2000" b="1" spc="-20" dirty="0">
                <a:latin typeface="メイリオ"/>
                <a:cs typeface="メイリオ"/>
              </a:rPr>
              <a:t>に貢献</a:t>
            </a:r>
            <a:endParaRPr sz="2000">
              <a:latin typeface="メイリオ"/>
              <a:cs typeface="メイリオ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206876" y="113158"/>
            <a:ext cx="577723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eiryo UI"/>
                <a:cs typeface="Meiryo UI"/>
              </a:rPr>
              <a:t>背景： 広がる</a:t>
            </a:r>
            <a:r>
              <a:rPr sz="3200" b="1" dirty="0">
                <a:solidFill>
                  <a:srgbClr val="FFFFFF"/>
                </a:solidFill>
                <a:latin typeface="Meiryo UI"/>
                <a:cs typeface="Meiryo UI"/>
              </a:rPr>
              <a:t>3D</a:t>
            </a:r>
            <a:r>
              <a:rPr sz="3200" b="1" spc="-10" dirty="0">
                <a:solidFill>
                  <a:srgbClr val="FFFFFF"/>
                </a:solidFill>
                <a:latin typeface="Meiryo UI"/>
                <a:cs typeface="Meiryo UI"/>
              </a:rPr>
              <a:t>ゲルの適用範囲</a:t>
            </a:r>
            <a:endParaRPr sz="3200">
              <a:latin typeface="Meiryo UI"/>
              <a:cs typeface="Meiryo UI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0980403-79A9-E8A0-E6FB-A719A56A8580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ゲルプリンターの産業利用</a:t>
            </a:r>
          </a:p>
        </p:txBody>
      </p:sp>
      <p:pic>
        <p:nvPicPr>
          <p:cNvPr id="33" name="object 5">
            <a:extLst>
              <a:ext uri="{FF2B5EF4-FFF2-40B4-BE49-F238E27FC236}">
                <a16:creationId xmlns:a16="http://schemas.microsoft.com/office/drawing/2014/main" id="{AD7D56B0-B486-2F3F-2902-3BD34D55084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7274" y="1264170"/>
            <a:ext cx="1216152" cy="682096"/>
          </a:xfrm>
          <a:prstGeom prst="rect">
            <a:avLst/>
          </a:prstGeom>
        </p:spPr>
      </p:pic>
      <p:pic>
        <p:nvPicPr>
          <p:cNvPr id="34" name="object 31">
            <a:extLst>
              <a:ext uri="{FF2B5EF4-FFF2-40B4-BE49-F238E27FC236}">
                <a16:creationId xmlns:a16="http://schemas.microsoft.com/office/drawing/2014/main" id="{38E39047-7257-9D84-DBCA-A2D34734569B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4303" y="2603478"/>
            <a:ext cx="982725" cy="907585"/>
          </a:xfrm>
          <a:prstGeom prst="rect">
            <a:avLst/>
          </a:prstGeom>
        </p:spPr>
      </p:pic>
      <p:pic>
        <p:nvPicPr>
          <p:cNvPr id="35" name="object 27">
            <a:extLst>
              <a:ext uri="{FF2B5EF4-FFF2-40B4-BE49-F238E27FC236}">
                <a16:creationId xmlns:a16="http://schemas.microsoft.com/office/drawing/2014/main" id="{64AC98A4-451E-3941-60B8-C84ED80A709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4571" y="3947893"/>
            <a:ext cx="1032457" cy="1039397"/>
          </a:xfrm>
          <a:prstGeom prst="rect">
            <a:avLst/>
          </a:prstGeom>
        </p:spPr>
      </p:pic>
      <p:pic>
        <p:nvPicPr>
          <p:cNvPr id="36" name="object 35">
            <a:extLst>
              <a:ext uri="{FF2B5EF4-FFF2-40B4-BE49-F238E27FC236}">
                <a16:creationId xmlns:a16="http://schemas.microsoft.com/office/drawing/2014/main" id="{DDF373C8-6C3F-A0BE-B133-9005FA50E0C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78491" y="857908"/>
            <a:ext cx="1113744" cy="988629"/>
          </a:xfrm>
          <a:prstGeom prst="rect">
            <a:avLst/>
          </a:prstGeom>
        </p:spPr>
      </p:pic>
      <p:pic>
        <p:nvPicPr>
          <p:cNvPr id="37" name="object 32">
            <a:extLst>
              <a:ext uri="{FF2B5EF4-FFF2-40B4-BE49-F238E27FC236}">
                <a16:creationId xmlns:a16="http://schemas.microsoft.com/office/drawing/2014/main" id="{4F58B009-9788-DB57-70D2-5FB54319F50D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62589" y="2233422"/>
            <a:ext cx="1572894" cy="669802"/>
          </a:xfrm>
          <a:prstGeom prst="rect">
            <a:avLst/>
          </a:prstGeom>
        </p:spPr>
      </p:pic>
      <p:pic>
        <p:nvPicPr>
          <p:cNvPr id="38" name="object 10">
            <a:extLst>
              <a:ext uri="{FF2B5EF4-FFF2-40B4-BE49-F238E27FC236}">
                <a16:creationId xmlns:a16="http://schemas.microsoft.com/office/drawing/2014/main" id="{8982A65B-F744-5946-CE01-ADAC877139B8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96194" y="3375288"/>
            <a:ext cx="1361922" cy="493298"/>
          </a:xfrm>
          <a:prstGeom prst="rect">
            <a:avLst/>
          </a:prstGeom>
        </p:spPr>
      </p:pic>
      <p:pic>
        <p:nvPicPr>
          <p:cNvPr id="39" name="object 13">
            <a:extLst>
              <a:ext uri="{FF2B5EF4-FFF2-40B4-BE49-F238E27FC236}">
                <a16:creationId xmlns:a16="http://schemas.microsoft.com/office/drawing/2014/main" id="{5D45A145-5F19-82FD-439F-13E05380642A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837686" y="4191587"/>
            <a:ext cx="1078938" cy="1025404"/>
          </a:xfrm>
          <a:prstGeom prst="rect">
            <a:avLst/>
          </a:prstGeom>
        </p:spPr>
      </p:pic>
      <p:pic>
        <p:nvPicPr>
          <p:cNvPr id="40" name="object 26">
            <a:extLst>
              <a:ext uri="{FF2B5EF4-FFF2-40B4-BE49-F238E27FC236}">
                <a16:creationId xmlns:a16="http://schemas.microsoft.com/office/drawing/2014/main" id="{4161B3FC-85B0-E17C-AB97-705B92060D0F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3871" y="5651328"/>
            <a:ext cx="1307391" cy="476676"/>
          </a:xfrm>
          <a:prstGeom prst="rect">
            <a:avLst/>
          </a:prstGeom>
        </p:spPr>
      </p:pic>
      <p:pic>
        <p:nvPicPr>
          <p:cNvPr id="41" name="object 33">
            <a:extLst>
              <a:ext uri="{FF2B5EF4-FFF2-40B4-BE49-F238E27FC236}">
                <a16:creationId xmlns:a16="http://schemas.microsoft.com/office/drawing/2014/main" id="{5602361C-13CD-C372-C34A-296601BB0D37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964355" y="5669651"/>
            <a:ext cx="825600" cy="9744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2280" y="1723644"/>
            <a:ext cx="7379970" cy="0"/>
          </a:xfrm>
          <a:custGeom>
            <a:avLst/>
            <a:gdLst/>
            <a:ahLst/>
            <a:cxnLst/>
            <a:rect l="l" t="t" r="r" b="b"/>
            <a:pathLst>
              <a:path w="7379970">
                <a:moveTo>
                  <a:pt x="0" y="0"/>
                </a:moveTo>
                <a:lnTo>
                  <a:pt x="7379970" y="0"/>
                </a:lnTo>
              </a:path>
            </a:pathLst>
          </a:custGeom>
          <a:ln w="6096">
            <a:solidFill>
              <a:srgbClr val="5B9BD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7905" y="1635251"/>
            <a:ext cx="662940" cy="5036820"/>
            <a:chOff x="-6095" y="1635251"/>
            <a:chExt cx="662940" cy="5036820"/>
          </a:xfrm>
        </p:grpSpPr>
        <p:sp>
          <p:nvSpPr>
            <p:cNvPr id="4" name="object 4"/>
            <p:cNvSpPr/>
            <p:nvPr/>
          </p:nvSpPr>
          <p:spPr>
            <a:xfrm>
              <a:off x="0" y="1641347"/>
              <a:ext cx="650875" cy="5024755"/>
            </a:xfrm>
            <a:custGeom>
              <a:avLst/>
              <a:gdLst/>
              <a:ahLst/>
              <a:cxnLst/>
              <a:rect l="l" t="t" r="r" b="b"/>
              <a:pathLst>
                <a:path w="650875" h="5024755">
                  <a:moveTo>
                    <a:pt x="481584" y="0"/>
                  </a:moveTo>
                  <a:lnTo>
                    <a:pt x="143256" y="0"/>
                  </a:lnTo>
                  <a:lnTo>
                    <a:pt x="143256" y="4686300"/>
                  </a:lnTo>
                  <a:lnTo>
                    <a:pt x="0" y="4686300"/>
                  </a:lnTo>
                  <a:lnTo>
                    <a:pt x="0" y="4712208"/>
                  </a:lnTo>
                  <a:lnTo>
                    <a:pt x="312420" y="5024628"/>
                  </a:lnTo>
                  <a:lnTo>
                    <a:pt x="650748" y="4686300"/>
                  </a:lnTo>
                  <a:lnTo>
                    <a:pt x="481584" y="4686300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41347"/>
              <a:ext cx="650875" cy="5024755"/>
            </a:xfrm>
            <a:custGeom>
              <a:avLst/>
              <a:gdLst/>
              <a:ahLst/>
              <a:cxnLst/>
              <a:rect l="l" t="t" r="r" b="b"/>
              <a:pathLst>
                <a:path w="650875" h="5024755">
                  <a:moveTo>
                    <a:pt x="0" y="4686300"/>
                  </a:moveTo>
                  <a:lnTo>
                    <a:pt x="143256" y="4686300"/>
                  </a:lnTo>
                  <a:lnTo>
                    <a:pt x="143256" y="0"/>
                  </a:lnTo>
                  <a:lnTo>
                    <a:pt x="481584" y="0"/>
                  </a:lnTo>
                  <a:lnTo>
                    <a:pt x="481584" y="4686300"/>
                  </a:lnTo>
                  <a:lnTo>
                    <a:pt x="650748" y="4686300"/>
                  </a:lnTo>
                  <a:lnTo>
                    <a:pt x="312420" y="5024628"/>
                  </a:lnTo>
                  <a:lnTo>
                    <a:pt x="0" y="4712208"/>
                  </a:lnTo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144014" y="906525"/>
            <a:ext cx="8347709" cy="688340"/>
            <a:chOff x="620013" y="906525"/>
            <a:chExt cx="8347709" cy="688340"/>
          </a:xfrm>
        </p:grpSpPr>
        <p:sp>
          <p:nvSpPr>
            <p:cNvPr id="7" name="object 7"/>
            <p:cNvSpPr/>
            <p:nvPr/>
          </p:nvSpPr>
          <p:spPr>
            <a:xfrm>
              <a:off x="626363" y="912875"/>
              <a:ext cx="8335009" cy="675640"/>
            </a:xfrm>
            <a:custGeom>
              <a:avLst/>
              <a:gdLst/>
              <a:ahLst/>
              <a:cxnLst/>
              <a:rect l="l" t="t" r="r" b="b"/>
              <a:pathLst>
                <a:path w="8335009" h="675640">
                  <a:moveTo>
                    <a:pt x="7997189" y="0"/>
                  </a:moveTo>
                  <a:lnTo>
                    <a:pt x="7997189" y="168783"/>
                  </a:lnTo>
                  <a:lnTo>
                    <a:pt x="0" y="168783"/>
                  </a:lnTo>
                  <a:lnTo>
                    <a:pt x="0" y="506349"/>
                  </a:lnTo>
                  <a:lnTo>
                    <a:pt x="7997189" y="506349"/>
                  </a:lnTo>
                  <a:lnTo>
                    <a:pt x="7997189" y="675132"/>
                  </a:lnTo>
                  <a:lnTo>
                    <a:pt x="8334756" y="337565"/>
                  </a:lnTo>
                  <a:lnTo>
                    <a:pt x="799718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6363" y="912875"/>
              <a:ext cx="8335009" cy="675640"/>
            </a:xfrm>
            <a:custGeom>
              <a:avLst/>
              <a:gdLst/>
              <a:ahLst/>
              <a:cxnLst/>
              <a:rect l="l" t="t" r="r" b="b"/>
              <a:pathLst>
                <a:path w="8335009" h="675640">
                  <a:moveTo>
                    <a:pt x="0" y="168783"/>
                  </a:moveTo>
                  <a:lnTo>
                    <a:pt x="7997189" y="168783"/>
                  </a:lnTo>
                  <a:lnTo>
                    <a:pt x="7997189" y="0"/>
                  </a:lnTo>
                  <a:lnTo>
                    <a:pt x="8334756" y="337565"/>
                  </a:lnTo>
                  <a:lnTo>
                    <a:pt x="7997189" y="675132"/>
                  </a:lnTo>
                  <a:lnTo>
                    <a:pt x="7997189" y="506349"/>
                  </a:lnTo>
                  <a:lnTo>
                    <a:pt x="0" y="506349"/>
                  </a:lnTo>
                  <a:lnTo>
                    <a:pt x="0" y="168783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23897" y="1061720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2000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8787" y="1069085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2012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4347" y="1061720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2017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6441" y="1061720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2022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7619" y="1908430"/>
            <a:ext cx="7938134" cy="4526915"/>
          </a:xfrm>
          <a:custGeom>
            <a:avLst/>
            <a:gdLst/>
            <a:ahLst/>
            <a:cxnLst/>
            <a:rect l="l" t="t" r="r" b="b"/>
            <a:pathLst>
              <a:path w="7938134" h="4526915">
                <a:moveTo>
                  <a:pt x="7730877" y="4449062"/>
                </a:moveTo>
                <a:lnTo>
                  <a:pt x="7607173" y="4450588"/>
                </a:lnTo>
                <a:lnTo>
                  <a:pt x="7572382" y="4474290"/>
                </a:lnTo>
                <a:lnTo>
                  <a:pt x="7569581" y="4489157"/>
                </a:lnTo>
                <a:lnTo>
                  <a:pt x="7572754" y="4503951"/>
                </a:lnTo>
                <a:lnTo>
                  <a:pt x="7581058" y="4515959"/>
                </a:lnTo>
                <a:lnTo>
                  <a:pt x="7593244" y="4523974"/>
                </a:lnTo>
                <a:lnTo>
                  <a:pt x="7608061" y="4526788"/>
                </a:lnTo>
                <a:lnTo>
                  <a:pt x="7938008" y="4522724"/>
                </a:lnTo>
                <a:lnTo>
                  <a:pt x="7935615" y="4518609"/>
                </a:lnTo>
                <a:lnTo>
                  <a:pt x="7853553" y="4518609"/>
                </a:lnTo>
                <a:lnTo>
                  <a:pt x="7730877" y="4449062"/>
                </a:lnTo>
                <a:close/>
              </a:path>
              <a:path w="7938134" h="4526915">
                <a:moveTo>
                  <a:pt x="7806477" y="4448130"/>
                </a:moveTo>
                <a:lnTo>
                  <a:pt x="7730877" y="4449062"/>
                </a:lnTo>
                <a:lnTo>
                  <a:pt x="7853553" y="4518609"/>
                </a:lnTo>
                <a:lnTo>
                  <a:pt x="7861505" y="4504588"/>
                </a:lnTo>
                <a:lnTo>
                  <a:pt x="7839329" y="4504588"/>
                </a:lnTo>
                <a:lnTo>
                  <a:pt x="7806477" y="4448130"/>
                </a:lnTo>
                <a:close/>
              </a:path>
              <a:path w="7938134" h="4526915">
                <a:moveTo>
                  <a:pt x="7734319" y="4218883"/>
                </a:moveTo>
                <a:lnTo>
                  <a:pt x="7719949" y="4223753"/>
                </a:lnTo>
                <a:lnTo>
                  <a:pt x="7708661" y="4233797"/>
                </a:lnTo>
                <a:lnTo>
                  <a:pt x="7702327" y="4246943"/>
                </a:lnTo>
                <a:lnTo>
                  <a:pt x="7701375" y="4261518"/>
                </a:lnTo>
                <a:lnTo>
                  <a:pt x="7706233" y="4275848"/>
                </a:lnTo>
                <a:lnTo>
                  <a:pt x="7768445" y="4382767"/>
                </a:lnTo>
                <a:lnTo>
                  <a:pt x="7891145" y="4452327"/>
                </a:lnTo>
                <a:lnTo>
                  <a:pt x="7853553" y="4518609"/>
                </a:lnTo>
                <a:lnTo>
                  <a:pt x="7935615" y="4518609"/>
                </a:lnTo>
                <a:lnTo>
                  <a:pt x="7772146" y="4237520"/>
                </a:lnTo>
                <a:lnTo>
                  <a:pt x="7762061" y="4226208"/>
                </a:lnTo>
                <a:lnTo>
                  <a:pt x="7748905" y="4219849"/>
                </a:lnTo>
                <a:lnTo>
                  <a:pt x="7734319" y="4218883"/>
                </a:lnTo>
                <a:close/>
              </a:path>
              <a:path w="7938134" h="4526915">
                <a:moveTo>
                  <a:pt x="7871840" y="4447324"/>
                </a:moveTo>
                <a:lnTo>
                  <a:pt x="7806477" y="4448130"/>
                </a:lnTo>
                <a:lnTo>
                  <a:pt x="7839329" y="4504588"/>
                </a:lnTo>
                <a:lnTo>
                  <a:pt x="7871840" y="4447324"/>
                </a:lnTo>
                <a:close/>
              </a:path>
              <a:path w="7938134" h="4526915">
                <a:moveTo>
                  <a:pt x="7882318" y="4447324"/>
                </a:moveTo>
                <a:lnTo>
                  <a:pt x="7871840" y="4447324"/>
                </a:lnTo>
                <a:lnTo>
                  <a:pt x="7839329" y="4504588"/>
                </a:lnTo>
                <a:lnTo>
                  <a:pt x="7861505" y="4504588"/>
                </a:lnTo>
                <a:lnTo>
                  <a:pt x="7891145" y="4452327"/>
                </a:lnTo>
                <a:lnTo>
                  <a:pt x="7882318" y="4447324"/>
                </a:lnTo>
                <a:close/>
              </a:path>
              <a:path w="7938134" h="4526915">
                <a:moveTo>
                  <a:pt x="37591" y="0"/>
                </a:moveTo>
                <a:lnTo>
                  <a:pt x="0" y="66294"/>
                </a:lnTo>
                <a:lnTo>
                  <a:pt x="7730877" y="4449062"/>
                </a:lnTo>
                <a:lnTo>
                  <a:pt x="7806477" y="4448130"/>
                </a:lnTo>
                <a:lnTo>
                  <a:pt x="7768445" y="4382767"/>
                </a:lnTo>
                <a:lnTo>
                  <a:pt x="37591" y="0"/>
                </a:lnTo>
                <a:close/>
              </a:path>
              <a:path w="7938134" h="4526915">
                <a:moveTo>
                  <a:pt x="7768445" y="4382767"/>
                </a:moveTo>
                <a:lnTo>
                  <a:pt x="7806477" y="4448130"/>
                </a:lnTo>
                <a:lnTo>
                  <a:pt x="7871840" y="4447324"/>
                </a:lnTo>
                <a:lnTo>
                  <a:pt x="7882318" y="4447324"/>
                </a:lnTo>
                <a:lnTo>
                  <a:pt x="7768445" y="438276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20316" y="1537208"/>
            <a:ext cx="5022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メイリオ"/>
                <a:cs typeface="メイリオ"/>
              </a:rPr>
              <a:t>1cm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5457" y="326821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メイリオ"/>
                <a:cs typeface="メイリオ"/>
              </a:rPr>
              <a:t>ゲ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5457" y="354253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メイリオ"/>
                <a:cs typeface="メイリオ"/>
              </a:rPr>
              <a:t>ル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5457" y="4091432"/>
            <a:ext cx="254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pc="-50" dirty="0">
                <a:latin typeface="メイリオ"/>
                <a:cs typeface="メイリオ"/>
              </a:rPr>
              <a:t>形精度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69388" y="2845385"/>
            <a:ext cx="607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メイリオ"/>
                <a:cs typeface="メイリオ"/>
              </a:rPr>
              <a:t>1mm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0057" y="3925012"/>
            <a:ext cx="1257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430530" algn="l"/>
              </a:tabLst>
            </a:pPr>
            <a:r>
              <a:rPr sz="2700" spc="-75" baseline="26234" dirty="0">
                <a:latin typeface="メイリオ"/>
                <a:cs typeface="メイリオ"/>
              </a:rPr>
              <a:t>造</a:t>
            </a:r>
            <a:r>
              <a:rPr sz="2700" baseline="26234" dirty="0">
                <a:latin typeface="メイリオ"/>
                <a:cs typeface="メイリオ"/>
              </a:rPr>
              <a:t>	</a:t>
            </a:r>
            <a:r>
              <a:rPr spc="-10" dirty="0">
                <a:latin typeface="メイリオ"/>
                <a:cs typeface="メイリオ"/>
              </a:rPr>
              <a:t>100μm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37969" y="5121402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10μm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52268" y="624575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メイリオ"/>
                <a:cs typeface="メイリオ"/>
              </a:rPr>
              <a:t>1μm</a:t>
            </a:r>
            <a:endParaRPr>
              <a:latin typeface="メイリオ"/>
              <a:cs typeface="メイリオ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15869" y="3023489"/>
            <a:ext cx="7468234" cy="3411220"/>
            <a:chOff x="1491869" y="3023489"/>
            <a:chExt cx="7468234" cy="3411220"/>
          </a:xfrm>
        </p:grpSpPr>
        <p:sp>
          <p:nvSpPr>
            <p:cNvPr id="23" name="object 23"/>
            <p:cNvSpPr/>
            <p:nvPr/>
          </p:nvSpPr>
          <p:spPr>
            <a:xfrm>
              <a:off x="1495044" y="3026664"/>
              <a:ext cx="7435215" cy="3404870"/>
            </a:xfrm>
            <a:custGeom>
              <a:avLst/>
              <a:gdLst/>
              <a:ahLst/>
              <a:cxnLst/>
              <a:rect l="l" t="t" r="r" b="b"/>
              <a:pathLst>
                <a:path w="7435215" h="3404870">
                  <a:moveTo>
                    <a:pt x="15240" y="1085088"/>
                  </a:moveTo>
                  <a:lnTo>
                    <a:pt x="7395209" y="1085088"/>
                  </a:lnTo>
                </a:path>
                <a:path w="7435215" h="3404870">
                  <a:moveTo>
                    <a:pt x="0" y="0"/>
                  </a:moveTo>
                  <a:lnTo>
                    <a:pt x="7379970" y="0"/>
                  </a:lnTo>
                </a:path>
                <a:path w="7435215" h="3404870">
                  <a:moveTo>
                    <a:pt x="15240" y="2279904"/>
                  </a:moveTo>
                  <a:lnTo>
                    <a:pt x="7395209" y="2279904"/>
                  </a:lnTo>
                </a:path>
                <a:path w="7435215" h="3404870">
                  <a:moveTo>
                    <a:pt x="54864" y="3404616"/>
                  </a:moveTo>
                  <a:lnTo>
                    <a:pt x="7434833" y="3404616"/>
                  </a:lnTo>
                </a:path>
              </a:pathLst>
            </a:custGeom>
            <a:ln w="6096">
              <a:solidFill>
                <a:srgbClr val="5B9BD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71316" y="5149596"/>
              <a:ext cx="3634740" cy="807720"/>
            </a:xfrm>
            <a:custGeom>
              <a:avLst/>
              <a:gdLst/>
              <a:ahLst/>
              <a:cxnLst/>
              <a:rect l="l" t="t" r="r" b="b"/>
              <a:pathLst>
                <a:path w="3634740" h="807720">
                  <a:moveTo>
                    <a:pt x="3500119" y="0"/>
                  </a:moveTo>
                  <a:lnTo>
                    <a:pt x="134620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099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20" y="807719"/>
                  </a:lnTo>
                  <a:lnTo>
                    <a:pt x="3500119" y="807719"/>
                  </a:lnTo>
                  <a:lnTo>
                    <a:pt x="3542649" y="800856"/>
                  </a:lnTo>
                  <a:lnTo>
                    <a:pt x="3579601" y="781745"/>
                  </a:lnTo>
                  <a:lnTo>
                    <a:pt x="3608750" y="752603"/>
                  </a:lnTo>
                  <a:lnTo>
                    <a:pt x="3627871" y="715649"/>
                  </a:lnTo>
                  <a:lnTo>
                    <a:pt x="3634740" y="673099"/>
                  </a:lnTo>
                  <a:lnTo>
                    <a:pt x="3634740" y="134619"/>
                  </a:lnTo>
                  <a:lnTo>
                    <a:pt x="3627871" y="92090"/>
                  </a:lnTo>
                  <a:lnTo>
                    <a:pt x="3608750" y="55138"/>
                  </a:lnTo>
                  <a:lnTo>
                    <a:pt x="3579601" y="25989"/>
                  </a:lnTo>
                  <a:lnTo>
                    <a:pt x="3542649" y="6868"/>
                  </a:lnTo>
                  <a:lnTo>
                    <a:pt x="3500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1316" y="5149596"/>
              <a:ext cx="3634740" cy="807720"/>
            </a:xfrm>
            <a:custGeom>
              <a:avLst/>
              <a:gdLst/>
              <a:ahLst/>
              <a:cxnLst/>
              <a:rect l="l" t="t" r="r" b="b"/>
              <a:pathLst>
                <a:path w="363474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20" y="0"/>
                  </a:lnTo>
                  <a:lnTo>
                    <a:pt x="3500119" y="0"/>
                  </a:lnTo>
                  <a:lnTo>
                    <a:pt x="3542649" y="6868"/>
                  </a:lnTo>
                  <a:lnTo>
                    <a:pt x="3579601" y="25989"/>
                  </a:lnTo>
                  <a:lnTo>
                    <a:pt x="3608750" y="55138"/>
                  </a:lnTo>
                  <a:lnTo>
                    <a:pt x="3627871" y="92090"/>
                  </a:lnTo>
                  <a:lnTo>
                    <a:pt x="3634740" y="134619"/>
                  </a:lnTo>
                  <a:lnTo>
                    <a:pt x="3634740" y="673099"/>
                  </a:lnTo>
                  <a:lnTo>
                    <a:pt x="3627871" y="715649"/>
                  </a:lnTo>
                  <a:lnTo>
                    <a:pt x="3608750" y="752603"/>
                  </a:lnTo>
                  <a:lnTo>
                    <a:pt x="3579601" y="781745"/>
                  </a:lnTo>
                  <a:lnTo>
                    <a:pt x="3542649" y="800856"/>
                  </a:lnTo>
                  <a:lnTo>
                    <a:pt x="3500119" y="807719"/>
                  </a:lnTo>
                  <a:lnTo>
                    <a:pt x="134620" y="807719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9572" y="3701796"/>
              <a:ext cx="3234055" cy="1076325"/>
            </a:xfrm>
            <a:custGeom>
              <a:avLst/>
              <a:gdLst/>
              <a:ahLst/>
              <a:cxnLst/>
              <a:rect l="l" t="t" r="r" b="b"/>
              <a:pathLst>
                <a:path w="3234054" h="1076325">
                  <a:moveTo>
                    <a:pt x="3054604" y="0"/>
                  </a:moveTo>
                  <a:lnTo>
                    <a:pt x="179324" y="0"/>
                  </a:lnTo>
                  <a:lnTo>
                    <a:pt x="131644" y="6404"/>
                  </a:lnTo>
                  <a:lnTo>
                    <a:pt x="88805" y="24478"/>
                  </a:lnTo>
                  <a:lnTo>
                    <a:pt x="52514" y="52514"/>
                  </a:lnTo>
                  <a:lnTo>
                    <a:pt x="24478" y="88805"/>
                  </a:lnTo>
                  <a:lnTo>
                    <a:pt x="6404" y="131644"/>
                  </a:lnTo>
                  <a:lnTo>
                    <a:pt x="0" y="179323"/>
                  </a:lnTo>
                  <a:lnTo>
                    <a:pt x="0" y="896619"/>
                  </a:lnTo>
                  <a:lnTo>
                    <a:pt x="6404" y="944299"/>
                  </a:lnTo>
                  <a:lnTo>
                    <a:pt x="24478" y="987138"/>
                  </a:lnTo>
                  <a:lnTo>
                    <a:pt x="52514" y="1023429"/>
                  </a:lnTo>
                  <a:lnTo>
                    <a:pt x="88805" y="1051465"/>
                  </a:lnTo>
                  <a:lnTo>
                    <a:pt x="131644" y="1069539"/>
                  </a:lnTo>
                  <a:lnTo>
                    <a:pt x="179324" y="1075943"/>
                  </a:lnTo>
                  <a:lnTo>
                    <a:pt x="3054604" y="1075943"/>
                  </a:lnTo>
                  <a:lnTo>
                    <a:pt x="3102283" y="1069539"/>
                  </a:lnTo>
                  <a:lnTo>
                    <a:pt x="3145122" y="1051465"/>
                  </a:lnTo>
                  <a:lnTo>
                    <a:pt x="3181413" y="1023429"/>
                  </a:lnTo>
                  <a:lnTo>
                    <a:pt x="3209449" y="987138"/>
                  </a:lnTo>
                  <a:lnTo>
                    <a:pt x="3227523" y="944299"/>
                  </a:lnTo>
                  <a:lnTo>
                    <a:pt x="3233928" y="896619"/>
                  </a:lnTo>
                  <a:lnTo>
                    <a:pt x="3233928" y="179323"/>
                  </a:lnTo>
                  <a:lnTo>
                    <a:pt x="3227523" y="131644"/>
                  </a:lnTo>
                  <a:lnTo>
                    <a:pt x="3209449" y="88805"/>
                  </a:lnTo>
                  <a:lnTo>
                    <a:pt x="3181413" y="52514"/>
                  </a:lnTo>
                  <a:lnTo>
                    <a:pt x="3145122" y="24478"/>
                  </a:lnTo>
                  <a:lnTo>
                    <a:pt x="3102283" y="6404"/>
                  </a:lnTo>
                  <a:lnTo>
                    <a:pt x="3054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19572" y="3701796"/>
              <a:ext cx="3234055" cy="1076325"/>
            </a:xfrm>
            <a:custGeom>
              <a:avLst/>
              <a:gdLst/>
              <a:ahLst/>
              <a:cxnLst/>
              <a:rect l="l" t="t" r="r" b="b"/>
              <a:pathLst>
                <a:path w="3234054" h="1076325">
                  <a:moveTo>
                    <a:pt x="0" y="179323"/>
                  </a:moveTo>
                  <a:lnTo>
                    <a:pt x="6404" y="131644"/>
                  </a:lnTo>
                  <a:lnTo>
                    <a:pt x="24478" y="88805"/>
                  </a:lnTo>
                  <a:lnTo>
                    <a:pt x="52514" y="52514"/>
                  </a:lnTo>
                  <a:lnTo>
                    <a:pt x="88805" y="24478"/>
                  </a:lnTo>
                  <a:lnTo>
                    <a:pt x="131644" y="6404"/>
                  </a:lnTo>
                  <a:lnTo>
                    <a:pt x="179324" y="0"/>
                  </a:lnTo>
                  <a:lnTo>
                    <a:pt x="3054604" y="0"/>
                  </a:lnTo>
                  <a:lnTo>
                    <a:pt x="3102283" y="6404"/>
                  </a:lnTo>
                  <a:lnTo>
                    <a:pt x="3145122" y="24478"/>
                  </a:lnTo>
                  <a:lnTo>
                    <a:pt x="3181413" y="52514"/>
                  </a:lnTo>
                  <a:lnTo>
                    <a:pt x="3209449" y="88805"/>
                  </a:lnTo>
                  <a:lnTo>
                    <a:pt x="3227523" y="131644"/>
                  </a:lnTo>
                  <a:lnTo>
                    <a:pt x="3233928" y="179323"/>
                  </a:lnTo>
                  <a:lnTo>
                    <a:pt x="3233928" y="896619"/>
                  </a:lnTo>
                  <a:lnTo>
                    <a:pt x="3227523" y="944299"/>
                  </a:lnTo>
                  <a:lnTo>
                    <a:pt x="3209449" y="987138"/>
                  </a:lnTo>
                  <a:lnTo>
                    <a:pt x="3181413" y="1023429"/>
                  </a:lnTo>
                  <a:lnTo>
                    <a:pt x="3145122" y="1051465"/>
                  </a:lnTo>
                  <a:lnTo>
                    <a:pt x="3102283" y="1069539"/>
                  </a:lnTo>
                  <a:lnTo>
                    <a:pt x="3054604" y="1075943"/>
                  </a:lnTo>
                  <a:lnTo>
                    <a:pt x="179324" y="1075943"/>
                  </a:lnTo>
                  <a:lnTo>
                    <a:pt x="131644" y="1069539"/>
                  </a:lnTo>
                  <a:lnTo>
                    <a:pt x="88805" y="1051465"/>
                  </a:lnTo>
                  <a:lnTo>
                    <a:pt x="52514" y="1023429"/>
                  </a:lnTo>
                  <a:lnTo>
                    <a:pt x="24478" y="987138"/>
                  </a:lnTo>
                  <a:lnTo>
                    <a:pt x="6404" y="944299"/>
                  </a:lnTo>
                  <a:lnTo>
                    <a:pt x="0" y="896619"/>
                  </a:lnTo>
                  <a:lnTo>
                    <a:pt x="0" y="179323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307580" y="3630168"/>
            <a:ext cx="2966085" cy="16927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spcBef>
                <a:spcPts val="240"/>
              </a:spcBef>
            </a:pPr>
            <a:r>
              <a:rPr sz="900" dirty="0">
                <a:latin typeface="メイリオ"/>
                <a:cs typeface="メイリオ"/>
              </a:rPr>
              <a:t>バスタブ・レーザー方式（</a:t>
            </a:r>
            <a:r>
              <a:rPr sz="900" dirty="0">
                <a:solidFill>
                  <a:srgbClr val="FF0000"/>
                </a:solidFill>
                <a:latin typeface="メイリオ"/>
                <a:cs typeface="メイリオ"/>
              </a:rPr>
              <a:t>2016年技術実証完了</a:t>
            </a:r>
            <a:r>
              <a:rPr sz="900" spc="-50" dirty="0">
                <a:latin typeface="メイリオ"/>
                <a:cs typeface="メイリオ"/>
              </a:rPr>
              <a:t>）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64754" y="4375784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900" dirty="0">
                <a:latin typeface="メイリオ"/>
                <a:cs typeface="メイリオ"/>
              </a:rPr>
              <a:t>対象製品分野：ロボット・アクチュエー</a:t>
            </a:r>
            <a:r>
              <a:rPr sz="900" spc="-515" dirty="0">
                <a:latin typeface="メイリオ"/>
                <a:cs typeface="メイリオ"/>
              </a:rPr>
              <a:t>タ</a:t>
            </a:r>
            <a:r>
              <a:rPr sz="900" dirty="0">
                <a:latin typeface="メイリオ"/>
                <a:cs typeface="メイリオ"/>
              </a:rPr>
              <a:t>必要造形精度：〜</a:t>
            </a:r>
            <a:r>
              <a:rPr sz="900" spc="-10" dirty="0">
                <a:latin typeface="メイリオ"/>
                <a:cs typeface="メイリオ"/>
              </a:rPr>
              <a:t>100μm</a:t>
            </a:r>
            <a:endParaRPr sz="900">
              <a:latin typeface="メイリオ"/>
              <a:cs typeface="メイリオ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74283" y="1530097"/>
            <a:ext cx="3832225" cy="1006475"/>
            <a:chOff x="5050282" y="1530096"/>
            <a:chExt cx="3832225" cy="1006475"/>
          </a:xfrm>
        </p:grpSpPr>
        <p:sp>
          <p:nvSpPr>
            <p:cNvPr id="31" name="object 31"/>
            <p:cNvSpPr/>
            <p:nvPr/>
          </p:nvSpPr>
          <p:spPr>
            <a:xfrm>
              <a:off x="5056632" y="1668780"/>
              <a:ext cx="3819525" cy="861060"/>
            </a:xfrm>
            <a:custGeom>
              <a:avLst/>
              <a:gdLst/>
              <a:ahLst/>
              <a:cxnLst/>
              <a:rect l="l" t="t" r="r" b="b"/>
              <a:pathLst>
                <a:path w="3819525" h="861060">
                  <a:moveTo>
                    <a:pt x="3675634" y="0"/>
                  </a:moveTo>
                  <a:lnTo>
                    <a:pt x="143509" y="0"/>
                  </a:lnTo>
                  <a:lnTo>
                    <a:pt x="98153" y="7317"/>
                  </a:lnTo>
                  <a:lnTo>
                    <a:pt x="58759" y="27692"/>
                  </a:lnTo>
                  <a:lnTo>
                    <a:pt x="27692" y="58759"/>
                  </a:lnTo>
                  <a:lnTo>
                    <a:pt x="7317" y="98153"/>
                  </a:lnTo>
                  <a:lnTo>
                    <a:pt x="0" y="143510"/>
                  </a:lnTo>
                  <a:lnTo>
                    <a:pt x="0" y="717550"/>
                  </a:lnTo>
                  <a:lnTo>
                    <a:pt x="7317" y="762906"/>
                  </a:lnTo>
                  <a:lnTo>
                    <a:pt x="27692" y="802300"/>
                  </a:lnTo>
                  <a:lnTo>
                    <a:pt x="58759" y="833367"/>
                  </a:lnTo>
                  <a:lnTo>
                    <a:pt x="98153" y="853742"/>
                  </a:lnTo>
                  <a:lnTo>
                    <a:pt x="143509" y="861060"/>
                  </a:lnTo>
                  <a:lnTo>
                    <a:pt x="3675634" y="861060"/>
                  </a:lnTo>
                  <a:lnTo>
                    <a:pt x="3720990" y="853742"/>
                  </a:lnTo>
                  <a:lnTo>
                    <a:pt x="3760384" y="833367"/>
                  </a:lnTo>
                  <a:lnTo>
                    <a:pt x="3791451" y="802300"/>
                  </a:lnTo>
                  <a:lnTo>
                    <a:pt x="3811826" y="762906"/>
                  </a:lnTo>
                  <a:lnTo>
                    <a:pt x="3819143" y="717550"/>
                  </a:lnTo>
                  <a:lnTo>
                    <a:pt x="3819143" y="143510"/>
                  </a:lnTo>
                  <a:lnTo>
                    <a:pt x="3811826" y="98153"/>
                  </a:lnTo>
                  <a:lnTo>
                    <a:pt x="3791451" y="58759"/>
                  </a:lnTo>
                  <a:lnTo>
                    <a:pt x="3760384" y="27692"/>
                  </a:lnTo>
                  <a:lnTo>
                    <a:pt x="3720990" y="7317"/>
                  </a:lnTo>
                  <a:lnTo>
                    <a:pt x="3675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56632" y="1668780"/>
              <a:ext cx="3819525" cy="861060"/>
            </a:xfrm>
            <a:custGeom>
              <a:avLst/>
              <a:gdLst/>
              <a:ahLst/>
              <a:cxnLst/>
              <a:rect l="l" t="t" r="r" b="b"/>
              <a:pathLst>
                <a:path w="3819525" h="861060">
                  <a:moveTo>
                    <a:pt x="0" y="143510"/>
                  </a:moveTo>
                  <a:lnTo>
                    <a:pt x="7317" y="98153"/>
                  </a:lnTo>
                  <a:lnTo>
                    <a:pt x="27692" y="58759"/>
                  </a:lnTo>
                  <a:lnTo>
                    <a:pt x="58759" y="27692"/>
                  </a:lnTo>
                  <a:lnTo>
                    <a:pt x="98153" y="7317"/>
                  </a:lnTo>
                  <a:lnTo>
                    <a:pt x="143509" y="0"/>
                  </a:lnTo>
                  <a:lnTo>
                    <a:pt x="3675634" y="0"/>
                  </a:lnTo>
                  <a:lnTo>
                    <a:pt x="3720990" y="7317"/>
                  </a:lnTo>
                  <a:lnTo>
                    <a:pt x="3760384" y="27692"/>
                  </a:lnTo>
                  <a:lnTo>
                    <a:pt x="3791451" y="58759"/>
                  </a:lnTo>
                  <a:lnTo>
                    <a:pt x="3811826" y="98153"/>
                  </a:lnTo>
                  <a:lnTo>
                    <a:pt x="3819143" y="143510"/>
                  </a:lnTo>
                  <a:lnTo>
                    <a:pt x="3819143" y="717550"/>
                  </a:lnTo>
                  <a:lnTo>
                    <a:pt x="3811826" y="762906"/>
                  </a:lnTo>
                  <a:lnTo>
                    <a:pt x="3791451" y="802300"/>
                  </a:lnTo>
                  <a:lnTo>
                    <a:pt x="3760384" y="833367"/>
                  </a:lnTo>
                  <a:lnTo>
                    <a:pt x="3720990" y="853742"/>
                  </a:lnTo>
                  <a:lnTo>
                    <a:pt x="3675634" y="861060"/>
                  </a:lnTo>
                  <a:lnTo>
                    <a:pt x="143509" y="861060"/>
                  </a:lnTo>
                  <a:lnTo>
                    <a:pt x="98153" y="853742"/>
                  </a:lnTo>
                  <a:lnTo>
                    <a:pt x="58759" y="833367"/>
                  </a:lnTo>
                  <a:lnTo>
                    <a:pt x="27692" y="802300"/>
                  </a:lnTo>
                  <a:lnTo>
                    <a:pt x="7317" y="762906"/>
                  </a:lnTo>
                  <a:lnTo>
                    <a:pt x="0" y="717550"/>
                  </a:lnTo>
                  <a:lnTo>
                    <a:pt x="0" y="14351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69408" y="1530096"/>
              <a:ext cx="3350260" cy="231775"/>
            </a:xfrm>
            <a:custGeom>
              <a:avLst/>
              <a:gdLst/>
              <a:ahLst/>
              <a:cxnLst/>
              <a:rect l="l" t="t" r="r" b="b"/>
              <a:pathLst>
                <a:path w="3350259" h="231775">
                  <a:moveTo>
                    <a:pt x="3349751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3349751" y="231648"/>
                  </a:lnTo>
                  <a:lnTo>
                    <a:pt x="3349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772403" y="1547241"/>
            <a:ext cx="6826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latin typeface="メイリオ"/>
                <a:cs typeface="メイリオ"/>
              </a:rPr>
              <a:t>RepRap</a:t>
            </a:r>
            <a:r>
              <a:rPr sz="900" spc="-25" dirty="0">
                <a:latin typeface="メイリオ"/>
                <a:cs typeface="メイリオ"/>
              </a:rPr>
              <a:t>方式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43927" y="1547241"/>
            <a:ext cx="21475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latin typeface="メイリオ"/>
                <a:cs typeface="メイリオ"/>
              </a:rPr>
              <a:t>(SIP</a:t>
            </a:r>
            <a:r>
              <a:rPr sz="900" dirty="0">
                <a:latin typeface="メイリオ"/>
                <a:cs typeface="メイリオ"/>
              </a:rPr>
              <a:t>外でオープンソース</a:t>
            </a:r>
            <a:r>
              <a:rPr sz="900" spc="-10" dirty="0">
                <a:latin typeface="メイリオ"/>
                <a:cs typeface="メイリオ"/>
              </a:rPr>
              <a:t>PJを並行実施中)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72756" y="1807590"/>
            <a:ext cx="22218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メイリオ"/>
                <a:cs typeface="メイリオ"/>
              </a:rPr>
              <a:t>対象製品分野：一般ユーザー</a:t>
            </a:r>
            <a:endParaRPr sz="900">
              <a:latin typeface="メイリオ"/>
              <a:cs typeface="メイリオ"/>
            </a:endParaRPr>
          </a:p>
          <a:p>
            <a:pPr marL="1193800"/>
            <a:r>
              <a:rPr sz="900" spc="-10" dirty="0">
                <a:latin typeface="メイリオ"/>
                <a:cs typeface="メイリオ"/>
              </a:rPr>
              <a:t>(教育，ホビーなど)</a:t>
            </a:r>
            <a:endParaRPr sz="900">
              <a:latin typeface="メイリオ"/>
              <a:cs typeface="メイリオ"/>
            </a:endParaRPr>
          </a:p>
          <a:p>
            <a:pPr marL="12700"/>
            <a:r>
              <a:rPr sz="900" spc="-5" dirty="0">
                <a:latin typeface="メイリオ"/>
                <a:cs typeface="メイリオ"/>
              </a:rPr>
              <a:t>造形精度よりも低コスト化が要求される</a:t>
            </a:r>
            <a:endParaRPr sz="900">
              <a:latin typeface="メイリオ"/>
              <a:cs typeface="メイリオ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746750" y="2636521"/>
            <a:ext cx="3258820" cy="1004569"/>
            <a:chOff x="4222750" y="2636520"/>
            <a:chExt cx="3258820" cy="1004569"/>
          </a:xfrm>
        </p:grpSpPr>
        <p:sp>
          <p:nvSpPr>
            <p:cNvPr id="38" name="object 38"/>
            <p:cNvSpPr/>
            <p:nvPr/>
          </p:nvSpPr>
          <p:spPr>
            <a:xfrm>
              <a:off x="4229100" y="2788920"/>
              <a:ext cx="3130550" cy="845819"/>
            </a:xfrm>
            <a:custGeom>
              <a:avLst/>
              <a:gdLst/>
              <a:ahLst/>
              <a:cxnLst/>
              <a:rect l="l" t="t" r="r" b="b"/>
              <a:pathLst>
                <a:path w="3130550" h="845820">
                  <a:moveTo>
                    <a:pt x="2989326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0" y="704850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19"/>
                  </a:lnTo>
                  <a:lnTo>
                    <a:pt x="2989326" y="845819"/>
                  </a:lnTo>
                  <a:lnTo>
                    <a:pt x="3033881" y="838632"/>
                  </a:lnTo>
                  <a:lnTo>
                    <a:pt x="3072579" y="818619"/>
                  </a:lnTo>
                  <a:lnTo>
                    <a:pt x="3103095" y="788103"/>
                  </a:lnTo>
                  <a:lnTo>
                    <a:pt x="3123108" y="749405"/>
                  </a:lnTo>
                  <a:lnTo>
                    <a:pt x="3130296" y="704850"/>
                  </a:lnTo>
                  <a:lnTo>
                    <a:pt x="3130296" y="140969"/>
                  </a:lnTo>
                  <a:lnTo>
                    <a:pt x="3123108" y="96414"/>
                  </a:lnTo>
                  <a:lnTo>
                    <a:pt x="3103095" y="57716"/>
                  </a:lnTo>
                  <a:lnTo>
                    <a:pt x="3072579" y="27200"/>
                  </a:lnTo>
                  <a:lnTo>
                    <a:pt x="3033881" y="7187"/>
                  </a:lnTo>
                  <a:lnTo>
                    <a:pt x="2989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29100" y="2788920"/>
              <a:ext cx="3130550" cy="845819"/>
            </a:xfrm>
            <a:custGeom>
              <a:avLst/>
              <a:gdLst/>
              <a:ahLst/>
              <a:cxnLst/>
              <a:rect l="l" t="t" r="r" b="b"/>
              <a:pathLst>
                <a:path w="3130550" h="845820">
                  <a:moveTo>
                    <a:pt x="0" y="140969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2989326" y="0"/>
                  </a:lnTo>
                  <a:lnTo>
                    <a:pt x="3033881" y="7187"/>
                  </a:lnTo>
                  <a:lnTo>
                    <a:pt x="3072579" y="27200"/>
                  </a:lnTo>
                  <a:lnTo>
                    <a:pt x="3103095" y="57716"/>
                  </a:lnTo>
                  <a:lnTo>
                    <a:pt x="3123108" y="96414"/>
                  </a:lnTo>
                  <a:lnTo>
                    <a:pt x="3130296" y="140969"/>
                  </a:lnTo>
                  <a:lnTo>
                    <a:pt x="3130296" y="704850"/>
                  </a:lnTo>
                  <a:lnTo>
                    <a:pt x="3123108" y="749405"/>
                  </a:lnTo>
                  <a:lnTo>
                    <a:pt x="3103095" y="788103"/>
                  </a:lnTo>
                  <a:lnTo>
                    <a:pt x="3072579" y="818619"/>
                  </a:lnTo>
                  <a:lnTo>
                    <a:pt x="3033881" y="838632"/>
                  </a:lnTo>
                  <a:lnTo>
                    <a:pt x="2989326" y="845819"/>
                  </a:lnTo>
                  <a:lnTo>
                    <a:pt x="140970" y="845819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50"/>
                  </a:lnTo>
                  <a:lnTo>
                    <a:pt x="0" y="14096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34255" y="2636520"/>
              <a:ext cx="3147060" cy="230504"/>
            </a:xfrm>
            <a:custGeom>
              <a:avLst/>
              <a:gdLst/>
              <a:ahLst/>
              <a:cxnLst/>
              <a:rect l="l" t="t" r="r" b="b"/>
              <a:pathLst>
                <a:path w="3147059" h="230505">
                  <a:moveTo>
                    <a:pt x="3147059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3147059" y="230124"/>
                  </a:lnTo>
                  <a:lnTo>
                    <a:pt x="3147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937250" y="2653411"/>
            <a:ext cx="28270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latin typeface="メイリオ"/>
                <a:cs typeface="メイリオ"/>
              </a:rPr>
              <a:t>ディスペンサ方式</a:t>
            </a:r>
            <a:r>
              <a:rPr sz="900" spc="-10" dirty="0">
                <a:latin typeface="メイリオ"/>
                <a:cs typeface="メイリオ"/>
              </a:rPr>
              <a:t>（</a:t>
            </a:r>
            <a:r>
              <a:rPr sz="900" spc="-10" dirty="0">
                <a:solidFill>
                  <a:srgbClr val="FF0000"/>
                </a:solidFill>
                <a:latin typeface="メイリオ"/>
                <a:cs typeface="メイリオ"/>
              </a:rPr>
              <a:t>2015</a:t>
            </a:r>
            <a:r>
              <a:rPr sz="900" dirty="0">
                <a:solidFill>
                  <a:srgbClr val="FF0000"/>
                </a:solidFill>
                <a:latin typeface="メイリオ"/>
                <a:cs typeface="メイリオ"/>
              </a:rPr>
              <a:t>年開発完了→ベンチャーへ</a:t>
            </a:r>
            <a:r>
              <a:rPr sz="900" spc="-50" dirty="0">
                <a:latin typeface="メイリオ"/>
                <a:cs typeface="メイリオ"/>
              </a:rPr>
              <a:t>）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45351" y="3227908"/>
            <a:ext cx="1739900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5" dirty="0">
                <a:latin typeface="メイリオ"/>
                <a:cs typeface="メイリオ"/>
              </a:rPr>
              <a:t>対象製品分野：ヘルスケア、医食</a:t>
            </a:r>
            <a:endParaRPr sz="900">
              <a:latin typeface="メイリオ"/>
              <a:cs typeface="メイリオ"/>
            </a:endParaRPr>
          </a:p>
          <a:p>
            <a:pPr marL="12700">
              <a:spcBef>
                <a:spcPts val="5"/>
              </a:spcBef>
            </a:pPr>
            <a:r>
              <a:rPr sz="900" dirty="0">
                <a:latin typeface="メイリオ"/>
                <a:cs typeface="メイリオ"/>
              </a:rPr>
              <a:t>必要造形精度：〜</a:t>
            </a:r>
            <a:r>
              <a:rPr sz="900" spc="-25" dirty="0">
                <a:latin typeface="メイリオ"/>
                <a:cs typeface="メイリオ"/>
              </a:rPr>
              <a:t>1mm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256276" y="5041392"/>
            <a:ext cx="3282950" cy="231775"/>
          </a:xfrm>
          <a:custGeom>
            <a:avLst/>
            <a:gdLst/>
            <a:ahLst/>
            <a:cxnLst/>
            <a:rect l="l" t="t" r="r" b="b"/>
            <a:pathLst>
              <a:path w="3282950" h="231775">
                <a:moveTo>
                  <a:pt x="3282696" y="0"/>
                </a:moveTo>
                <a:lnTo>
                  <a:pt x="0" y="0"/>
                </a:lnTo>
                <a:lnTo>
                  <a:pt x="0" y="231647"/>
                </a:lnTo>
                <a:lnTo>
                  <a:pt x="3282696" y="231647"/>
                </a:lnTo>
                <a:lnTo>
                  <a:pt x="32826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35905" y="5059427"/>
            <a:ext cx="28276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latin typeface="メイリオ"/>
                <a:cs typeface="メイリオ"/>
              </a:rPr>
              <a:t>マイクロ光造形バスタブ方式</a:t>
            </a:r>
            <a:r>
              <a:rPr sz="900" spc="-10" dirty="0">
                <a:latin typeface="メイリオ"/>
                <a:cs typeface="メイリオ"/>
              </a:rPr>
              <a:t>（</a:t>
            </a:r>
            <a:r>
              <a:rPr sz="900" spc="-10" dirty="0">
                <a:solidFill>
                  <a:srgbClr val="FF0000"/>
                </a:solidFill>
                <a:latin typeface="メイリオ"/>
                <a:cs typeface="メイリオ"/>
              </a:rPr>
              <a:t>2017</a:t>
            </a:r>
            <a:r>
              <a:rPr sz="900" dirty="0">
                <a:solidFill>
                  <a:srgbClr val="FF0000"/>
                </a:solidFill>
                <a:latin typeface="メイリオ"/>
                <a:cs typeface="メイリオ"/>
              </a:rPr>
              <a:t>年より開発着手</a:t>
            </a:r>
            <a:r>
              <a:rPr sz="900" spc="-50" dirty="0">
                <a:latin typeface="メイリオ"/>
                <a:cs typeface="メイリオ"/>
              </a:rPr>
              <a:t>）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57772" y="5289297"/>
            <a:ext cx="126428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spcBef>
                <a:spcPts val="100"/>
              </a:spcBef>
            </a:pPr>
            <a:r>
              <a:rPr sz="900" spc="-10" dirty="0">
                <a:latin typeface="メイリオ"/>
                <a:cs typeface="メイリオ"/>
              </a:rPr>
              <a:t>対象製品分野：</a:t>
            </a:r>
            <a:endParaRPr sz="900">
              <a:latin typeface="メイリオ"/>
              <a:cs typeface="メイリオ"/>
            </a:endParaRPr>
          </a:p>
          <a:p>
            <a:pPr marL="17145"/>
            <a:r>
              <a:rPr sz="900" dirty="0">
                <a:latin typeface="メイリオ"/>
                <a:cs typeface="メイリオ"/>
              </a:rPr>
              <a:t>ポリマー</a:t>
            </a:r>
            <a:r>
              <a:rPr sz="900" spc="-10" dirty="0">
                <a:latin typeface="メイリオ"/>
                <a:cs typeface="メイリオ"/>
              </a:rPr>
              <a:t>MEMS，DDS</a:t>
            </a:r>
            <a:endParaRPr sz="900">
              <a:latin typeface="メイリオ"/>
              <a:cs typeface="メイリオ"/>
            </a:endParaRPr>
          </a:p>
          <a:p>
            <a:pPr marL="12700">
              <a:spcBef>
                <a:spcPts val="340"/>
              </a:spcBef>
            </a:pPr>
            <a:r>
              <a:rPr sz="900" dirty="0">
                <a:latin typeface="メイリオ"/>
                <a:cs typeface="メイリオ"/>
              </a:rPr>
              <a:t>必要造形精度：〜</a:t>
            </a:r>
            <a:r>
              <a:rPr sz="900" spc="-20" dirty="0">
                <a:latin typeface="メイリオ"/>
                <a:cs typeface="メイリオ"/>
              </a:rPr>
              <a:t>10μm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44588" y="6305500"/>
            <a:ext cx="2082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メイリオ"/>
                <a:cs typeface="メイリオ"/>
              </a:rPr>
              <a:t>対象製品分野：再生医療，分子デバイス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40524" y="6083809"/>
            <a:ext cx="2539365" cy="16991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4" rIns="0" bIns="0" rtlCol="0">
            <a:spAutoFit/>
          </a:bodyPr>
          <a:lstStyle/>
          <a:p>
            <a:pPr marL="92075">
              <a:spcBef>
                <a:spcPts val="244"/>
              </a:spcBef>
            </a:pPr>
            <a:r>
              <a:rPr sz="900" dirty="0">
                <a:latin typeface="メイリオ"/>
                <a:cs typeface="メイリオ"/>
              </a:rPr>
              <a:t>ナノ光造形バスタブ方式（次期ターゲット</a:t>
            </a:r>
            <a:r>
              <a:rPr sz="900" spc="-50" dirty="0">
                <a:latin typeface="メイリオ"/>
                <a:cs typeface="メイリオ"/>
              </a:rPr>
              <a:t>）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09790" y="6512763"/>
            <a:ext cx="13347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latin typeface="メイリオ"/>
                <a:cs typeface="メイリオ"/>
              </a:rPr>
              <a:t>必要造形精度：〜</a:t>
            </a:r>
            <a:r>
              <a:rPr sz="900" spc="-20" dirty="0">
                <a:latin typeface="メイリオ"/>
                <a:cs typeface="メイリオ"/>
              </a:rPr>
              <a:t>100nm</a:t>
            </a:r>
            <a:endParaRPr sz="900">
              <a:latin typeface="メイリオ"/>
              <a:cs typeface="メイリオ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633974" y="1763267"/>
            <a:ext cx="2394585" cy="2523490"/>
            <a:chOff x="4109973" y="1763267"/>
            <a:chExt cx="2394585" cy="2523490"/>
          </a:xfrm>
        </p:grpSpPr>
        <p:sp>
          <p:nvSpPr>
            <p:cNvPr id="53" name="object 53"/>
            <p:cNvSpPr/>
            <p:nvPr/>
          </p:nvSpPr>
          <p:spPr>
            <a:xfrm>
              <a:off x="4109973" y="3819397"/>
              <a:ext cx="749935" cy="467359"/>
            </a:xfrm>
            <a:custGeom>
              <a:avLst/>
              <a:gdLst/>
              <a:ahLst/>
              <a:cxnLst/>
              <a:rect l="l" t="t" r="r" b="b"/>
              <a:pathLst>
                <a:path w="749935" h="467360">
                  <a:moveTo>
                    <a:pt x="512317" y="331469"/>
                  </a:moveTo>
                  <a:lnTo>
                    <a:pt x="510793" y="340359"/>
                  </a:lnTo>
                  <a:lnTo>
                    <a:pt x="527581" y="345439"/>
                  </a:lnTo>
                  <a:lnTo>
                    <a:pt x="544417" y="349249"/>
                  </a:lnTo>
                  <a:lnTo>
                    <a:pt x="578230" y="351789"/>
                  </a:lnTo>
                  <a:lnTo>
                    <a:pt x="544195" y="411479"/>
                  </a:lnTo>
                  <a:lnTo>
                    <a:pt x="554736" y="416559"/>
                  </a:lnTo>
                  <a:lnTo>
                    <a:pt x="592836" y="351789"/>
                  </a:lnTo>
                  <a:lnTo>
                    <a:pt x="608599" y="349249"/>
                  </a:lnTo>
                  <a:lnTo>
                    <a:pt x="622744" y="346709"/>
                  </a:lnTo>
                  <a:lnTo>
                    <a:pt x="635269" y="342899"/>
                  </a:lnTo>
                  <a:lnTo>
                    <a:pt x="638905" y="341629"/>
                  </a:lnTo>
                  <a:lnTo>
                    <a:pt x="571111" y="341629"/>
                  </a:lnTo>
                  <a:lnTo>
                    <a:pt x="553180" y="339089"/>
                  </a:lnTo>
                  <a:lnTo>
                    <a:pt x="533582" y="336549"/>
                  </a:lnTo>
                  <a:lnTo>
                    <a:pt x="512317" y="331469"/>
                  </a:lnTo>
                  <a:close/>
                </a:path>
                <a:path w="749935" h="467360">
                  <a:moveTo>
                    <a:pt x="638683" y="328929"/>
                  </a:moveTo>
                  <a:lnTo>
                    <a:pt x="627826" y="334009"/>
                  </a:lnTo>
                  <a:lnTo>
                    <a:pt x="615648" y="336549"/>
                  </a:lnTo>
                  <a:lnTo>
                    <a:pt x="602160" y="339089"/>
                  </a:lnTo>
                  <a:lnTo>
                    <a:pt x="571111" y="341629"/>
                  </a:lnTo>
                  <a:lnTo>
                    <a:pt x="638905" y="341629"/>
                  </a:lnTo>
                  <a:lnTo>
                    <a:pt x="646176" y="339089"/>
                  </a:lnTo>
                  <a:lnTo>
                    <a:pt x="638683" y="328929"/>
                  </a:lnTo>
                  <a:close/>
                </a:path>
                <a:path w="749935" h="467360">
                  <a:moveTo>
                    <a:pt x="389000" y="309879"/>
                  </a:moveTo>
                  <a:lnTo>
                    <a:pt x="385825" y="318769"/>
                  </a:lnTo>
                  <a:lnTo>
                    <a:pt x="395541" y="323849"/>
                  </a:lnTo>
                  <a:lnTo>
                    <a:pt x="404875" y="328929"/>
                  </a:lnTo>
                  <a:lnTo>
                    <a:pt x="413829" y="331469"/>
                  </a:lnTo>
                  <a:lnTo>
                    <a:pt x="422401" y="334009"/>
                  </a:lnTo>
                  <a:lnTo>
                    <a:pt x="430593" y="336549"/>
                  </a:lnTo>
                  <a:lnTo>
                    <a:pt x="438403" y="336549"/>
                  </a:lnTo>
                  <a:lnTo>
                    <a:pt x="477900" y="327659"/>
                  </a:lnTo>
                  <a:lnTo>
                    <a:pt x="479774" y="326389"/>
                  </a:lnTo>
                  <a:lnTo>
                    <a:pt x="434917" y="326389"/>
                  </a:lnTo>
                  <a:lnTo>
                    <a:pt x="420830" y="322579"/>
                  </a:lnTo>
                  <a:lnTo>
                    <a:pt x="405528" y="317499"/>
                  </a:lnTo>
                  <a:lnTo>
                    <a:pt x="389000" y="309879"/>
                  </a:lnTo>
                  <a:close/>
                </a:path>
                <a:path w="749935" h="467360">
                  <a:moveTo>
                    <a:pt x="408304" y="243839"/>
                  </a:moveTo>
                  <a:lnTo>
                    <a:pt x="403478" y="251459"/>
                  </a:lnTo>
                  <a:lnTo>
                    <a:pt x="489585" y="302259"/>
                  </a:lnTo>
                  <a:lnTo>
                    <a:pt x="480466" y="312419"/>
                  </a:lnTo>
                  <a:lnTo>
                    <a:pt x="470455" y="318769"/>
                  </a:lnTo>
                  <a:lnTo>
                    <a:pt x="459563" y="323849"/>
                  </a:lnTo>
                  <a:lnTo>
                    <a:pt x="447801" y="326389"/>
                  </a:lnTo>
                  <a:lnTo>
                    <a:pt x="479774" y="326389"/>
                  </a:lnTo>
                  <a:lnTo>
                    <a:pt x="505205" y="299719"/>
                  </a:lnTo>
                  <a:lnTo>
                    <a:pt x="408304" y="243839"/>
                  </a:lnTo>
                  <a:close/>
                </a:path>
                <a:path w="749935" h="467360">
                  <a:moveTo>
                    <a:pt x="354456" y="161289"/>
                  </a:moveTo>
                  <a:lnTo>
                    <a:pt x="300100" y="255269"/>
                  </a:lnTo>
                  <a:lnTo>
                    <a:pt x="298958" y="257809"/>
                  </a:lnTo>
                  <a:lnTo>
                    <a:pt x="298196" y="259079"/>
                  </a:lnTo>
                  <a:lnTo>
                    <a:pt x="298132" y="260349"/>
                  </a:lnTo>
                  <a:lnTo>
                    <a:pt x="298068" y="265429"/>
                  </a:lnTo>
                  <a:lnTo>
                    <a:pt x="299592" y="267969"/>
                  </a:lnTo>
                  <a:lnTo>
                    <a:pt x="300863" y="270509"/>
                  </a:lnTo>
                  <a:lnTo>
                    <a:pt x="306959" y="274319"/>
                  </a:lnTo>
                  <a:lnTo>
                    <a:pt x="310896" y="276859"/>
                  </a:lnTo>
                  <a:lnTo>
                    <a:pt x="314960" y="279399"/>
                  </a:lnTo>
                  <a:lnTo>
                    <a:pt x="318770" y="281939"/>
                  </a:lnTo>
                  <a:lnTo>
                    <a:pt x="322706" y="283209"/>
                  </a:lnTo>
                  <a:lnTo>
                    <a:pt x="328802" y="287019"/>
                  </a:lnTo>
                  <a:lnTo>
                    <a:pt x="334137" y="289559"/>
                  </a:lnTo>
                  <a:lnTo>
                    <a:pt x="343026" y="294639"/>
                  </a:lnTo>
                  <a:lnTo>
                    <a:pt x="350392" y="294639"/>
                  </a:lnTo>
                  <a:lnTo>
                    <a:pt x="353822" y="293369"/>
                  </a:lnTo>
                  <a:lnTo>
                    <a:pt x="356488" y="290829"/>
                  </a:lnTo>
                  <a:lnTo>
                    <a:pt x="358266" y="288289"/>
                  </a:lnTo>
                  <a:lnTo>
                    <a:pt x="361251" y="283209"/>
                  </a:lnTo>
                  <a:lnTo>
                    <a:pt x="341249" y="283209"/>
                  </a:lnTo>
                  <a:lnTo>
                    <a:pt x="337947" y="281939"/>
                  </a:lnTo>
                  <a:lnTo>
                    <a:pt x="333755" y="279399"/>
                  </a:lnTo>
                  <a:lnTo>
                    <a:pt x="322452" y="273049"/>
                  </a:lnTo>
                  <a:lnTo>
                    <a:pt x="313181" y="266699"/>
                  </a:lnTo>
                  <a:lnTo>
                    <a:pt x="311403" y="265429"/>
                  </a:lnTo>
                  <a:lnTo>
                    <a:pt x="310768" y="264159"/>
                  </a:lnTo>
                  <a:lnTo>
                    <a:pt x="310134" y="264159"/>
                  </a:lnTo>
                  <a:lnTo>
                    <a:pt x="309879" y="262889"/>
                  </a:lnTo>
                  <a:lnTo>
                    <a:pt x="309879" y="260349"/>
                  </a:lnTo>
                  <a:lnTo>
                    <a:pt x="310261" y="259079"/>
                  </a:lnTo>
                  <a:lnTo>
                    <a:pt x="310896" y="257809"/>
                  </a:lnTo>
                  <a:lnTo>
                    <a:pt x="335406" y="215899"/>
                  </a:lnTo>
                  <a:lnTo>
                    <a:pt x="397510" y="215899"/>
                  </a:lnTo>
                  <a:lnTo>
                    <a:pt x="395033" y="208279"/>
                  </a:lnTo>
                  <a:lnTo>
                    <a:pt x="357774" y="208279"/>
                  </a:lnTo>
                  <a:lnTo>
                    <a:pt x="340487" y="207009"/>
                  </a:lnTo>
                  <a:lnTo>
                    <a:pt x="363854" y="166369"/>
                  </a:lnTo>
                  <a:lnTo>
                    <a:pt x="354456" y="161289"/>
                  </a:lnTo>
                  <a:close/>
                </a:path>
                <a:path w="749935" h="467360">
                  <a:moveTo>
                    <a:pt x="362076" y="261619"/>
                  </a:moveTo>
                  <a:lnTo>
                    <a:pt x="358266" y="267969"/>
                  </a:lnTo>
                  <a:lnTo>
                    <a:pt x="355346" y="273049"/>
                  </a:lnTo>
                  <a:lnTo>
                    <a:pt x="353187" y="275589"/>
                  </a:lnTo>
                  <a:lnTo>
                    <a:pt x="351027" y="279399"/>
                  </a:lnTo>
                  <a:lnTo>
                    <a:pt x="349376" y="280669"/>
                  </a:lnTo>
                  <a:lnTo>
                    <a:pt x="348234" y="281939"/>
                  </a:lnTo>
                  <a:lnTo>
                    <a:pt x="347090" y="281939"/>
                  </a:lnTo>
                  <a:lnTo>
                    <a:pt x="345821" y="283209"/>
                  </a:lnTo>
                  <a:lnTo>
                    <a:pt x="361251" y="283209"/>
                  </a:lnTo>
                  <a:lnTo>
                    <a:pt x="370204" y="267969"/>
                  </a:lnTo>
                  <a:lnTo>
                    <a:pt x="362076" y="261619"/>
                  </a:lnTo>
                  <a:close/>
                </a:path>
                <a:path w="749935" h="467360">
                  <a:moveTo>
                    <a:pt x="430022" y="217169"/>
                  </a:moveTo>
                  <a:lnTo>
                    <a:pt x="425196" y="226059"/>
                  </a:lnTo>
                  <a:lnTo>
                    <a:pt x="513206" y="276859"/>
                  </a:lnTo>
                  <a:lnTo>
                    <a:pt x="518033" y="267969"/>
                  </a:lnTo>
                  <a:lnTo>
                    <a:pt x="430022" y="217169"/>
                  </a:lnTo>
                  <a:close/>
                </a:path>
                <a:path w="749935" h="467360">
                  <a:moveTo>
                    <a:pt x="306183" y="185419"/>
                  </a:moveTo>
                  <a:lnTo>
                    <a:pt x="294004" y="185419"/>
                  </a:lnTo>
                  <a:lnTo>
                    <a:pt x="257683" y="247649"/>
                  </a:lnTo>
                  <a:lnTo>
                    <a:pt x="267080" y="253999"/>
                  </a:lnTo>
                  <a:lnTo>
                    <a:pt x="306183" y="185419"/>
                  </a:lnTo>
                  <a:close/>
                </a:path>
                <a:path w="749935" h="467360">
                  <a:moveTo>
                    <a:pt x="200660" y="201929"/>
                  </a:moveTo>
                  <a:lnTo>
                    <a:pt x="197230" y="210819"/>
                  </a:lnTo>
                  <a:lnTo>
                    <a:pt x="213487" y="219709"/>
                  </a:lnTo>
                  <a:lnTo>
                    <a:pt x="216280" y="222249"/>
                  </a:lnTo>
                  <a:lnTo>
                    <a:pt x="222503" y="222249"/>
                  </a:lnTo>
                  <a:lnTo>
                    <a:pt x="225678" y="220979"/>
                  </a:lnTo>
                  <a:lnTo>
                    <a:pt x="227964" y="219709"/>
                  </a:lnTo>
                  <a:lnTo>
                    <a:pt x="232392" y="212089"/>
                  </a:lnTo>
                  <a:lnTo>
                    <a:pt x="217804" y="212089"/>
                  </a:lnTo>
                  <a:lnTo>
                    <a:pt x="214122" y="209549"/>
                  </a:lnTo>
                  <a:lnTo>
                    <a:pt x="200660" y="201929"/>
                  </a:lnTo>
                  <a:close/>
                </a:path>
                <a:path w="749935" h="467360">
                  <a:moveTo>
                    <a:pt x="397510" y="215899"/>
                  </a:moveTo>
                  <a:lnTo>
                    <a:pt x="341715" y="215899"/>
                  </a:lnTo>
                  <a:lnTo>
                    <a:pt x="349011" y="217169"/>
                  </a:lnTo>
                  <a:lnTo>
                    <a:pt x="391221" y="217169"/>
                  </a:lnTo>
                  <a:lnTo>
                    <a:pt x="397510" y="215899"/>
                  </a:lnTo>
                  <a:close/>
                </a:path>
                <a:path w="749935" h="467360">
                  <a:moveTo>
                    <a:pt x="220319" y="165099"/>
                  </a:moveTo>
                  <a:lnTo>
                    <a:pt x="202691" y="165099"/>
                  </a:lnTo>
                  <a:lnTo>
                    <a:pt x="235965" y="184149"/>
                  </a:lnTo>
                  <a:lnTo>
                    <a:pt x="222376" y="208279"/>
                  </a:lnTo>
                  <a:lnTo>
                    <a:pt x="220599" y="210819"/>
                  </a:lnTo>
                  <a:lnTo>
                    <a:pt x="217804" y="212089"/>
                  </a:lnTo>
                  <a:lnTo>
                    <a:pt x="232392" y="212089"/>
                  </a:lnTo>
                  <a:lnTo>
                    <a:pt x="253056" y="176529"/>
                  </a:lnTo>
                  <a:lnTo>
                    <a:pt x="240284" y="176529"/>
                  </a:lnTo>
                  <a:lnTo>
                    <a:pt x="220319" y="165099"/>
                  </a:lnTo>
                  <a:close/>
                </a:path>
                <a:path w="749935" h="467360">
                  <a:moveTo>
                    <a:pt x="394208" y="205739"/>
                  </a:moveTo>
                  <a:lnTo>
                    <a:pt x="384635" y="207009"/>
                  </a:lnTo>
                  <a:lnTo>
                    <a:pt x="372490" y="207009"/>
                  </a:lnTo>
                  <a:lnTo>
                    <a:pt x="357774" y="208279"/>
                  </a:lnTo>
                  <a:lnTo>
                    <a:pt x="395033" y="208279"/>
                  </a:lnTo>
                  <a:lnTo>
                    <a:pt x="394208" y="205739"/>
                  </a:lnTo>
                  <a:close/>
                </a:path>
                <a:path w="749935" h="467360">
                  <a:moveTo>
                    <a:pt x="178435" y="140969"/>
                  </a:moveTo>
                  <a:lnTo>
                    <a:pt x="160400" y="140969"/>
                  </a:lnTo>
                  <a:lnTo>
                    <a:pt x="193421" y="160019"/>
                  </a:lnTo>
                  <a:lnTo>
                    <a:pt x="172085" y="196849"/>
                  </a:lnTo>
                  <a:lnTo>
                    <a:pt x="181355" y="201929"/>
                  </a:lnTo>
                  <a:lnTo>
                    <a:pt x="202691" y="165099"/>
                  </a:lnTo>
                  <a:lnTo>
                    <a:pt x="220319" y="165099"/>
                  </a:lnTo>
                  <a:lnTo>
                    <a:pt x="207010" y="157479"/>
                  </a:lnTo>
                  <a:lnTo>
                    <a:pt x="209968" y="152399"/>
                  </a:lnTo>
                  <a:lnTo>
                    <a:pt x="197865" y="152399"/>
                  </a:lnTo>
                  <a:lnTo>
                    <a:pt x="178435" y="140969"/>
                  </a:lnTo>
                  <a:close/>
                </a:path>
                <a:path w="749935" h="467360">
                  <a:moveTo>
                    <a:pt x="332486" y="147319"/>
                  </a:moveTo>
                  <a:lnTo>
                    <a:pt x="326225" y="153669"/>
                  </a:lnTo>
                  <a:lnTo>
                    <a:pt x="318881" y="158749"/>
                  </a:lnTo>
                  <a:lnTo>
                    <a:pt x="310465" y="165099"/>
                  </a:lnTo>
                  <a:lnTo>
                    <a:pt x="300989" y="170179"/>
                  </a:lnTo>
                  <a:lnTo>
                    <a:pt x="291157" y="176529"/>
                  </a:lnTo>
                  <a:lnTo>
                    <a:pt x="281670" y="181609"/>
                  </a:lnTo>
                  <a:lnTo>
                    <a:pt x="272540" y="185419"/>
                  </a:lnTo>
                  <a:lnTo>
                    <a:pt x="263778" y="187959"/>
                  </a:lnTo>
                  <a:lnTo>
                    <a:pt x="266700" y="196849"/>
                  </a:lnTo>
                  <a:lnTo>
                    <a:pt x="274038" y="194309"/>
                  </a:lnTo>
                  <a:lnTo>
                    <a:pt x="281019" y="191769"/>
                  </a:lnTo>
                  <a:lnTo>
                    <a:pt x="287666" y="189229"/>
                  </a:lnTo>
                  <a:lnTo>
                    <a:pt x="294004" y="185419"/>
                  </a:lnTo>
                  <a:lnTo>
                    <a:pt x="306183" y="185419"/>
                  </a:lnTo>
                  <a:lnTo>
                    <a:pt x="308355" y="181609"/>
                  </a:lnTo>
                  <a:lnTo>
                    <a:pt x="305053" y="180339"/>
                  </a:lnTo>
                  <a:lnTo>
                    <a:pt x="313598" y="175259"/>
                  </a:lnTo>
                  <a:lnTo>
                    <a:pt x="322452" y="168909"/>
                  </a:lnTo>
                  <a:lnTo>
                    <a:pt x="331593" y="162559"/>
                  </a:lnTo>
                  <a:lnTo>
                    <a:pt x="340995" y="154939"/>
                  </a:lnTo>
                  <a:lnTo>
                    <a:pt x="332486" y="147319"/>
                  </a:lnTo>
                  <a:close/>
                </a:path>
                <a:path w="749935" h="467360">
                  <a:moveTo>
                    <a:pt x="234780" y="135889"/>
                  </a:moveTo>
                  <a:lnTo>
                    <a:pt x="219583" y="135889"/>
                  </a:lnTo>
                  <a:lnTo>
                    <a:pt x="252856" y="154939"/>
                  </a:lnTo>
                  <a:lnTo>
                    <a:pt x="240284" y="176529"/>
                  </a:lnTo>
                  <a:lnTo>
                    <a:pt x="253056" y="176529"/>
                  </a:lnTo>
                  <a:lnTo>
                    <a:pt x="269291" y="148589"/>
                  </a:lnTo>
                  <a:lnTo>
                    <a:pt x="257048" y="148589"/>
                  </a:lnTo>
                  <a:lnTo>
                    <a:pt x="234780" y="135889"/>
                  </a:lnTo>
                  <a:close/>
                </a:path>
                <a:path w="749935" h="467360">
                  <a:moveTo>
                    <a:pt x="189611" y="72389"/>
                  </a:moveTo>
                  <a:lnTo>
                    <a:pt x="162560" y="118109"/>
                  </a:lnTo>
                  <a:lnTo>
                    <a:pt x="157821" y="126999"/>
                  </a:lnTo>
                  <a:lnTo>
                    <a:pt x="152939" y="133349"/>
                  </a:lnTo>
                  <a:lnTo>
                    <a:pt x="147915" y="139699"/>
                  </a:lnTo>
                  <a:lnTo>
                    <a:pt x="142748" y="144779"/>
                  </a:lnTo>
                  <a:lnTo>
                    <a:pt x="137294" y="151129"/>
                  </a:lnTo>
                  <a:lnTo>
                    <a:pt x="131413" y="154939"/>
                  </a:lnTo>
                  <a:lnTo>
                    <a:pt x="125102" y="158749"/>
                  </a:lnTo>
                  <a:lnTo>
                    <a:pt x="118363" y="162559"/>
                  </a:lnTo>
                  <a:lnTo>
                    <a:pt x="122174" y="170179"/>
                  </a:lnTo>
                  <a:lnTo>
                    <a:pt x="132861" y="165099"/>
                  </a:lnTo>
                  <a:lnTo>
                    <a:pt x="142811" y="158749"/>
                  </a:lnTo>
                  <a:lnTo>
                    <a:pt x="151999" y="151129"/>
                  </a:lnTo>
                  <a:lnTo>
                    <a:pt x="160400" y="140969"/>
                  </a:lnTo>
                  <a:lnTo>
                    <a:pt x="178435" y="140969"/>
                  </a:lnTo>
                  <a:lnTo>
                    <a:pt x="165480" y="133349"/>
                  </a:lnTo>
                  <a:lnTo>
                    <a:pt x="169672" y="126999"/>
                  </a:lnTo>
                  <a:lnTo>
                    <a:pt x="172212" y="123189"/>
                  </a:lnTo>
                  <a:lnTo>
                    <a:pt x="172847" y="121919"/>
                  </a:lnTo>
                  <a:lnTo>
                    <a:pt x="178562" y="111759"/>
                  </a:lnTo>
                  <a:lnTo>
                    <a:pt x="194092" y="111759"/>
                  </a:lnTo>
                  <a:lnTo>
                    <a:pt x="182752" y="105409"/>
                  </a:lnTo>
                  <a:lnTo>
                    <a:pt x="194817" y="83819"/>
                  </a:lnTo>
                  <a:lnTo>
                    <a:pt x="209531" y="83819"/>
                  </a:lnTo>
                  <a:lnTo>
                    <a:pt x="189611" y="72389"/>
                  </a:lnTo>
                  <a:close/>
                </a:path>
                <a:path w="749935" h="467360">
                  <a:moveTo>
                    <a:pt x="95470" y="100329"/>
                  </a:moveTo>
                  <a:lnTo>
                    <a:pt x="69850" y="100329"/>
                  </a:lnTo>
                  <a:lnTo>
                    <a:pt x="71016" y="107949"/>
                  </a:lnTo>
                  <a:lnTo>
                    <a:pt x="90979" y="147319"/>
                  </a:lnTo>
                  <a:lnTo>
                    <a:pt x="103631" y="160019"/>
                  </a:lnTo>
                  <a:lnTo>
                    <a:pt x="112395" y="153669"/>
                  </a:lnTo>
                  <a:lnTo>
                    <a:pt x="99774" y="140969"/>
                  </a:lnTo>
                  <a:lnTo>
                    <a:pt x="90106" y="128269"/>
                  </a:lnTo>
                  <a:lnTo>
                    <a:pt x="83391" y="114299"/>
                  </a:lnTo>
                  <a:lnTo>
                    <a:pt x="79628" y="101599"/>
                  </a:lnTo>
                  <a:lnTo>
                    <a:pt x="97679" y="101599"/>
                  </a:lnTo>
                  <a:lnTo>
                    <a:pt x="95470" y="100329"/>
                  </a:lnTo>
                  <a:close/>
                </a:path>
                <a:path w="749935" h="467360">
                  <a:moveTo>
                    <a:pt x="194092" y="111759"/>
                  </a:moveTo>
                  <a:lnTo>
                    <a:pt x="178562" y="111759"/>
                  </a:lnTo>
                  <a:lnTo>
                    <a:pt x="210312" y="130809"/>
                  </a:lnTo>
                  <a:lnTo>
                    <a:pt x="197865" y="152399"/>
                  </a:lnTo>
                  <a:lnTo>
                    <a:pt x="209968" y="152399"/>
                  </a:lnTo>
                  <a:lnTo>
                    <a:pt x="219583" y="135889"/>
                  </a:lnTo>
                  <a:lnTo>
                    <a:pt x="234780" y="135889"/>
                  </a:lnTo>
                  <a:lnTo>
                    <a:pt x="223647" y="129539"/>
                  </a:lnTo>
                  <a:lnTo>
                    <a:pt x="227232" y="123189"/>
                  </a:lnTo>
                  <a:lnTo>
                    <a:pt x="214502" y="123189"/>
                  </a:lnTo>
                  <a:lnTo>
                    <a:pt x="194092" y="111759"/>
                  </a:lnTo>
                  <a:close/>
                </a:path>
                <a:path w="749935" h="467360">
                  <a:moveTo>
                    <a:pt x="251587" y="107949"/>
                  </a:moveTo>
                  <a:lnTo>
                    <a:pt x="235838" y="107949"/>
                  </a:lnTo>
                  <a:lnTo>
                    <a:pt x="269113" y="126999"/>
                  </a:lnTo>
                  <a:lnTo>
                    <a:pt x="257048" y="148589"/>
                  </a:lnTo>
                  <a:lnTo>
                    <a:pt x="269291" y="148589"/>
                  </a:lnTo>
                  <a:lnTo>
                    <a:pt x="282575" y="125729"/>
                  </a:lnTo>
                  <a:lnTo>
                    <a:pt x="251587" y="107949"/>
                  </a:lnTo>
                  <a:close/>
                </a:path>
                <a:path w="749935" h="467360">
                  <a:moveTo>
                    <a:pt x="97679" y="101599"/>
                  </a:moveTo>
                  <a:lnTo>
                    <a:pt x="79628" y="101599"/>
                  </a:lnTo>
                  <a:lnTo>
                    <a:pt x="126618" y="128269"/>
                  </a:lnTo>
                  <a:lnTo>
                    <a:pt x="130810" y="120649"/>
                  </a:lnTo>
                  <a:lnTo>
                    <a:pt x="97679" y="101599"/>
                  </a:lnTo>
                  <a:close/>
                </a:path>
                <a:path w="749935" h="467360">
                  <a:moveTo>
                    <a:pt x="209531" y="83819"/>
                  </a:moveTo>
                  <a:lnTo>
                    <a:pt x="194817" y="83819"/>
                  </a:lnTo>
                  <a:lnTo>
                    <a:pt x="226567" y="102869"/>
                  </a:lnTo>
                  <a:lnTo>
                    <a:pt x="214502" y="123189"/>
                  </a:lnTo>
                  <a:lnTo>
                    <a:pt x="227232" y="123189"/>
                  </a:lnTo>
                  <a:lnTo>
                    <a:pt x="235838" y="107949"/>
                  </a:lnTo>
                  <a:lnTo>
                    <a:pt x="251587" y="107949"/>
                  </a:lnTo>
                  <a:lnTo>
                    <a:pt x="209531" y="83819"/>
                  </a:lnTo>
                  <a:close/>
                </a:path>
                <a:path w="749935" h="467360">
                  <a:moveTo>
                    <a:pt x="1142" y="91439"/>
                  </a:moveTo>
                  <a:lnTo>
                    <a:pt x="0" y="100329"/>
                  </a:lnTo>
                  <a:lnTo>
                    <a:pt x="19224" y="105409"/>
                  </a:lnTo>
                  <a:lnTo>
                    <a:pt x="37973" y="107949"/>
                  </a:lnTo>
                  <a:lnTo>
                    <a:pt x="46954" y="106679"/>
                  </a:lnTo>
                  <a:lnTo>
                    <a:pt x="55244" y="105409"/>
                  </a:lnTo>
                  <a:lnTo>
                    <a:pt x="62868" y="102869"/>
                  </a:lnTo>
                  <a:lnTo>
                    <a:pt x="69850" y="100329"/>
                  </a:lnTo>
                  <a:lnTo>
                    <a:pt x="95470" y="100329"/>
                  </a:lnTo>
                  <a:lnTo>
                    <a:pt x="91053" y="97789"/>
                  </a:lnTo>
                  <a:lnTo>
                    <a:pt x="31307" y="97789"/>
                  </a:lnTo>
                  <a:lnTo>
                    <a:pt x="11928" y="95249"/>
                  </a:lnTo>
                  <a:lnTo>
                    <a:pt x="1142" y="91439"/>
                  </a:lnTo>
                  <a:close/>
                </a:path>
                <a:path w="749935" h="467360">
                  <a:moveTo>
                    <a:pt x="104006" y="80009"/>
                  </a:moveTo>
                  <a:lnTo>
                    <a:pt x="86867" y="80009"/>
                  </a:lnTo>
                  <a:lnTo>
                    <a:pt x="128270" y="104139"/>
                  </a:lnTo>
                  <a:lnTo>
                    <a:pt x="132334" y="96519"/>
                  </a:lnTo>
                  <a:lnTo>
                    <a:pt x="104006" y="80009"/>
                  </a:lnTo>
                  <a:close/>
                </a:path>
                <a:path w="749935" h="467360">
                  <a:moveTo>
                    <a:pt x="22098" y="58419"/>
                  </a:moveTo>
                  <a:lnTo>
                    <a:pt x="17779" y="66039"/>
                  </a:lnTo>
                  <a:lnTo>
                    <a:pt x="63500" y="91439"/>
                  </a:lnTo>
                  <a:lnTo>
                    <a:pt x="58800" y="95249"/>
                  </a:lnTo>
                  <a:lnTo>
                    <a:pt x="50926" y="96519"/>
                  </a:lnTo>
                  <a:lnTo>
                    <a:pt x="39877" y="97789"/>
                  </a:lnTo>
                  <a:lnTo>
                    <a:pt x="91053" y="97789"/>
                  </a:lnTo>
                  <a:lnTo>
                    <a:pt x="80010" y="91439"/>
                  </a:lnTo>
                  <a:lnTo>
                    <a:pt x="83058" y="86359"/>
                  </a:lnTo>
                  <a:lnTo>
                    <a:pt x="70230" y="86359"/>
                  </a:lnTo>
                  <a:lnTo>
                    <a:pt x="22098" y="58419"/>
                  </a:lnTo>
                  <a:close/>
                </a:path>
                <a:path w="749935" h="467360">
                  <a:moveTo>
                    <a:pt x="41910" y="44449"/>
                  </a:moveTo>
                  <a:lnTo>
                    <a:pt x="37846" y="52069"/>
                  </a:lnTo>
                  <a:lnTo>
                    <a:pt x="77088" y="73659"/>
                  </a:lnTo>
                  <a:lnTo>
                    <a:pt x="70230" y="86359"/>
                  </a:lnTo>
                  <a:lnTo>
                    <a:pt x="83058" y="86359"/>
                  </a:lnTo>
                  <a:lnTo>
                    <a:pt x="86867" y="80009"/>
                  </a:lnTo>
                  <a:lnTo>
                    <a:pt x="104006" y="80009"/>
                  </a:lnTo>
                  <a:lnTo>
                    <a:pt x="90931" y="72389"/>
                  </a:lnTo>
                  <a:lnTo>
                    <a:pt x="93867" y="67309"/>
                  </a:lnTo>
                  <a:lnTo>
                    <a:pt x="81152" y="67309"/>
                  </a:lnTo>
                  <a:lnTo>
                    <a:pt x="41910" y="44449"/>
                  </a:lnTo>
                  <a:close/>
                </a:path>
                <a:path w="749935" h="467360">
                  <a:moveTo>
                    <a:pt x="113321" y="60959"/>
                  </a:moveTo>
                  <a:lnTo>
                    <a:pt x="97536" y="60959"/>
                  </a:lnTo>
                  <a:lnTo>
                    <a:pt x="136525" y="83819"/>
                  </a:lnTo>
                  <a:lnTo>
                    <a:pt x="140842" y="76199"/>
                  </a:lnTo>
                  <a:lnTo>
                    <a:pt x="113321" y="60959"/>
                  </a:lnTo>
                  <a:close/>
                </a:path>
                <a:path w="749935" h="467360">
                  <a:moveTo>
                    <a:pt x="77288" y="11429"/>
                  </a:moveTo>
                  <a:lnTo>
                    <a:pt x="61595" y="11429"/>
                  </a:lnTo>
                  <a:lnTo>
                    <a:pt x="150240" y="63499"/>
                  </a:lnTo>
                  <a:lnTo>
                    <a:pt x="142875" y="76199"/>
                  </a:lnTo>
                  <a:lnTo>
                    <a:pt x="151637" y="81279"/>
                  </a:lnTo>
                  <a:lnTo>
                    <a:pt x="162940" y="60959"/>
                  </a:lnTo>
                  <a:lnTo>
                    <a:pt x="113664" y="33019"/>
                  </a:lnTo>
                  <a:lnTo>
                    <a:pt x="117157" y="26669"/>
                  </a:lnTo>
                  <a:lnTo>
                    <a:pt x="104139" y="26669"/>
                  </a:lnTo>
                  <a:lnTo>
                    <a:pt x="77288" y="11429"/>
                  </a:lnTo>
                  <a:close/>
                </a:path>
                <a:path w="749935" h="467360">
                  <a:moveTo>
                    <a:pt x="54737" y="26669"/>
                  </a:moveTo>
                  <a:lnTo>
                    <a:pt x="50418" y="34289"/>
                  </a:lnTo>
                  <a:lnTo>
                    <a:pt x="87756" y="55879"/>
                  </a:lnTo>
                  <a:lnTo>
                    <a:pt x="81152" y="67309"/>
                  </a:lnTo>
                  <a:lnTo>
                    <a:pt x="93867" y="67309"/>
                  </a:lnTo>
                  <a:lnTo>
                    <a:pt x="97536" y="60959"/>
                  </a:lnTo>
                  <a:lnTo>
                    <a:pt x="113321" y="60959"/>
                  </a:lnTo>
                  <a:lnTo>
                    <a:pt x="101853" y="54609"/>
                  </a:lnTo>
                  <a:lnTo>
                    <a:pt x="105028" y="48259"/>
                  </a:lnTo>
                  <a:lnTo>
                    <a:pt x="92075" y="48259"/>
                  </a:lnTo>
                  <a:lnTo>
                    <a:pt x="54737" y="26669"/>
                  </a:lnTo>
                  <a:close/>
                </a:path>
                <a:path w="749935" h="467360">
                  <a:moveTo>
                    <a:pt x="96520" y="40639"/>
                  </a:moveTo>
                  <a:lnTo>
                    <a:pt x="92075" y="48259"/>
                  </a:lnTo>
                  <a:lnTo>
                    <a:pt x="105028" y="48259"/>
                  </a:lnTo>
                  <a:lnTo>
                    <a:pt x="106299" y="45719"/>
                  </a:lnTo>
                  <a:lnTo>
                    <a:pt x="96520" y="40639"/>
                  </a:lnTo>
                  <a:close/>
                </a:path>
                <a:path w="749935" h="467360">
                  <a:moveTo>
                    <a:pt x="109727" y="17779"/>
                  </a:moveTo>
                  <a:lnTo>
                    <a:pt x="104139" y="26669"/>
                  </a:lnTo>
                  <a:lnTo>
                    <a:pt x="117157" y="26669"/>
                  </a:lnTo>
                  <a:lnTo>
                    <a:pt x="119252" y="22859"/>
                  </a:lnTo>
                  <a:lnTo>
                    <a:pt x="109727" y="17779"/>
                  </a:lnTo>
                  <a:close/>
                </a:path>
                <a:path w="749935" h="467360">
                  <a:moveTo>
                    <a:pt x="57150" y="0"/>
                  </a:moveTo>
                  <a:lnTo>
                    <a:pt x="45720" y="20319"/>
                  </a:lnTo>
                  <a:lnTo>
                    <a:pt x="54101" y="24129"/>
                  </a:lnTo>
                  <a:lnTo>
                    <a:pt x="61595" y="11429"/>
                  </a:lnTo>
                  <a:lnTo>
                    <a:pt x="77288" y="11429"/>
                  </a:lnTo>
                  <a:lnTo>
                    <a:pt x="57150" y="0"/>
                  </a:lnTo>
                  <a:close/>
                </a:path>
                <a:path w="749935" h="467360">
                  <a:moveTo>
                    <a:pt x="675259" y="358139"/>
                  </a:moveTo>
                  <a:lnTo>
                    <a:pt x="665861" y="362584"/>
                  </a:lnTo>
                  <a:lnTo>
                    <a:pt x="673699" y="373417"/>
                  </a:lnTo>
                  <a:lnTo>
                    <a:pt x="681227" y="384762"/>
                  </a:lnTo>
                  <a:lnTo>
                    <a:pt x="688470" y="396607"/>
                  </a:lnTo>
                  <a:lnTo>
                    <a:pt x="695451" y="408939"/>
                  </a:lnTo>
                  <a:lnTo>
                    <a:pt x="706627" y="405129"/>
                  </a:lnTo>
                  <a:lnTo>
                    <a:pt x="699440" y="392483"/>
                  </a:lnTo>
                  <a:lnTo>
                    <a:pt x="691800" y="380444"/>
                  </a:lnTo>
                  <a:lnTo>
                    <a:pt x="683732" y="369000"/>
                  </a:lnTo>
                  <a:lnTo>
                    <a:pt x="675259" y="358139"/>
                  </a:lnTo>
                  <a:close/>
                </a:path>
                <a:path w="749935" h="467360">
                  <a:moveTo>
                    <a:pt x="620267" y="439927"/>
                  </a:moveTo>
                  <a:lnTo>
                    <a:pt x="617171" y="449960"/>
                  </a:lnTo>
                  <a:lnTo>
                    <a:pt x="617092" y="450214"/>
                  </a:lnTo>
                  <a:lnTo>
                    <a:pt x="628005" y="454733"/>
                  </a:lnTo>
                  <a:lnTo>
                    <a:pt x="672976" y="466270"/>
                  </a:lnTo>
                  <a:lnTo>
                    <a:pt x="683831" y="466804"/>
                  </a:lnTo>
                  <a:lnTo>
                    <a:pt x="694971" y="466409"/>
                  </a:lnTo>
                  <a:lnTo>
                    <a:pt x="706374" y="465074"/>
                  </a:lnTo>
                  <a:lnTo>
                    <a:pt x="717782" y="462837"/>
                  </a:lnTo>
                  <a:lnTo>
                    <a:pt x="728773" y="459565"/>
                  </a:lnTo>
                  <a:lnTo>
                    <a:pt x="738338" y="455683"/>
                  </a:lnTo>
                  <a:lnTo>
                    <a:pt x="684399" y="455683"/>
                  </a:lnTo>
                  <a:lnTo>
                    <a:pt x="678511" y="455421"/>
                  </a:lnTo>
                  <a:lnTo>
                    <a:pt x="677195" y="455421"/>
                  </a:lnTo>
                  <a:lnTo>
                    <a:pt x="667912" y="454350"/>
                  </a:lnTo>
                  <a:lnTo>
                    <a:pt x="659002" y="452754"/>
                  </a:lnTo>
                  <a:lnTo>
                    <a:pt x="649718" y="450590"/>
                  </a:lnTo>
                  <a:lnTo>
                    <a:pt x="640159" y="447722"/>
                  </a:lnTo>
                  <a:lnTo>
                    <a:pt x="630338" y="444164"/>
                  </a:lnTo>
                  <a:lnTo>
                    <a:pt x="620267" y="439927"/>
                  </a:lnTo>
                  <a:close/>
                </a:path>
                <a:path w="749935" h="467360">
                  <a:moveTo>
                    <a:pt x="744474" y="440181"/>
                  </a:moveTo>
                  <a:lnTo>
                    <a:pt x="706024" y="453818"/>
                  </a:lnTo>
                  <a:lnTo>
                    <a:pt x="684399" y="455683"/>
                  </a:lnTo>
                  <a:lnTo>
                    <a:pt x="738338" y="455683"/>
                  </a:lnTo>
                  <a:lnTo>
                    <a:pt x="738983" y="455421"/>
                  </a:lnTo>
                  <a:lnTo>
                    <a:pt x="740389" y="454733"/>
                  </a:lnTo>
                  <a:lnTo>
                    <a:pt x="749553" y="449960"/>
                  </a:lnTo>
                  <a:lnTo>
                    <a:pt x="744474" y="4401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3707" y="1763267"/>
              <a:ext cx="467867" cy="73456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2647" y="2895600"/>
              <a:ext cx="650748" cy="6797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290" y="1798364"/>
              <a:ext cx="664738" cy="6705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863446" y="2426463"/>
              <a:ext cx="178435" cy="17780"/>
            </a:xfrm>
            <a:custGeom>
              <a:avLst/>
              <a:gdLst/>
              <a:ahLst/>
              <a:cxnLst/>
              <a:rect l="l" t="t" r="r" b="b"/>
              <a:pathLst>
                <a:path w="178435" h="17780">
                  <a:moveTo>
                    <a:pt x="178115" y="0"/>
                  </a:moveTo>
                  <a:lnTo>
                    <a:pt x="0" y="0"/>
                  </a:lnTo>
                  <a:lnTo>
                    <a:pt x="0" y="17706"/>
                  </a:lnTo>
                  <a:lnTo>
                    <a:pt x="178115" y="17706"/>
                  </a:lnTo>
                  <a:lnTo>
                    <a:pt x="1781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372703" y="2318986"/>
            <a:ext cx="207645" cy="97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50" spc="-20" dirty="0">
                <a:solidFill>
                  <a:srgbClr val="FFFF00"/>
                </a:solidFill>
                <a:latin typeface="Calibri"/>
                <a:cs typeface="Calibri"/>
              </a:rPr>
              <a:t>10mm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391711" y="1776983"/>
            <a:ext cx="2647950" cy="4029710"/>
            <a:chOff x="3867711" y="1776983"/>
            <a:chExt cx="2647950" cy="4029710"/>
          </a:xfrm>
        </p:grpSpPr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4164" y="3902963"/>
              <a:ext cx="630936" cy="64160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67556" y="2988563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4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4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70704" y="177698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4832" y="2834639"/>
              <a:ext cx="313943" cy="42976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372" y="2889503"/>
              <a:ext cx="542544" cy="361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7711" y="5295902"/>
              <a:ext cx="763733" cy="51053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5957719" y="5296262"/>
            <a:ext cx="187325" cy="7630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400" spc="-10" dirty="0">
                <a:latin typeface="ＭＳ Ｐゴシック"/>
                <a:cs typeface="ＭＳ Ｐゴシック"/>
              </a:rPr>
              <a:t>20</a:t>
            </a:r>
            <a:r>
              <a:rPr sz="400" u="heavy" spc="-10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heavy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0</a:t>
            </a:r>
            <a:r>
              <a:rPr sz="400" u="heavy" spc="1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heavy" spc="-2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u</a:t>
            </a:r>
            <a:r>
              <a:rPr sz="400" spc="-25" dirty="0">
                <a:latin typeface="ＭＳ Ｐゴシック"/>
                <a:cs typeface="ＭＳ Ｐゴシック"/>
              </a:rPr>
              <a:t>m</a:t>
            </a:r>
            <a:endParaRPr sz="400">
              <a:latin typeface="ＭＳ Ｐゴシック"/>
              <a:cs typeface="ＭＳ Ｐゴシック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819400" y="1900427"/>
            <a:ext cx="7650480" cy="4945380"/>
            <a:chOff x="1295400" y="1900427"/>
            <a:chExt cx="7650480" cy="4945380"/>
          </a:xfrm>
        </p:grpSpPr>
        <p:sp>
          <p:nvSpPr>
            <p:cNvPr id="68" name="object 68"/>
            <p:cNvSpPr/>
            <p:nvPr/>
          </p:nvSpPr>
          <p:spPr>
            <a:xfrm>
              <a:off x="5487923" y="3992879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180593" y="0"/>
                  </a:moveTo>
                  <a:lnTo>
                    <a:pt x="132600" y="6424"/>
                  </a:lnTo>
                  <a:lnTo>
                    <a:pt x="89464" y="24553"/>
                  </a:lnTo>
                  <a:lnTo>
                    <a:pt x="52911" y="52673"/>
                  </a:lnTo>
                  <a:lnTo>
                    <a:pt x="24666" y="89069"/>
                  </a:lnTo>
                  <a:lnTo>
                    <a:pt x="6454" y="132027"/>
                  </a:lnTo>
                  <a:lnTo>
                    <a:pt x="0" y="179832"/>
                  </a:lnTo>
                  <a:lnTo>
                    <a:pt x="6454" y="227636"/>
                  </a:lnTo>
                  <a:lnTo>
                    <a:pt x="24666" y="270594"/>
                  </a:lnTo>
                  <a:lnTo>
                    <a:pt x="52911" y="306990"/>
                  </a:lnTo>
                  <a:lnTo>
                    <a:pt x="89464" y="335110"/>
                  </a:lnTo>
                  <a:lnTo>
                    <a:pt x="132600" y="353239"/>
                  </a:lnTo>
                  <a:lnTo>
                    <a:pt x="180593" y="359664"/>
                  </a:lnTo>
                  <a:lnTo>
                    <a:pt x="228587" y="353239"/>
                  </a:lnTo>
                  <a:lnTo>
                    <a:pt x="271723" y="335110"/>
                  </a:lnTo>
                  <a:lnTo>
                    <a:pt x="308276" y="306990"/>
                  </a:lnTo>
                  <a:lnTo>
                    <a:pt x="336521" y="270594"/>
                  </a:lnTo>
                  <a:lnTo>
                    <a:pt x="354733" y="227636"/>
                  </a:lnTo>
                  <a:lnTo>
                    <a:pt x="361188" y="179832"/>
                  </a:lnTo>
                  <a:lnTo>
                    <a:pt x="354733" y="132027"/>
                  </a:lnTo>
                  <a:lnTo>
                    <a:pt x="336521" y="89069"/>
                  </a:lnTo>
                  <a:lnTo>
                    <a:pt x="308276" y="52673"/>
                  </a:lnTo>
                  <a:lnTo>
                    <a:pt x="271723" y="24553"/>
                  </a:lnTo>
                  <a:lnTo>
                    <a:pt x="228587" y="6424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61988" y="509016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86216" y="648614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8"/>
                  </a:lnTo>
                  <a:lnTo>
                    <a:pt x="24553" y="270596"/>
                  </a:lnTo>
                  <a:lnTo>
                    <a:pt x="52673" y="306992"/>
                  </a:lnTo>
                  <a:lnTo>
                    <a:pt x="89069" y="335111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1"/>
                  </a:lnTo>
                  <a:lnTo>
                    <a:pt x="306990" y="306992"/>
                  </a:lnTo>
                  <a:lnTo>
                    <a:pt x="335110" y="270596"/>
                  </a:lnTo>
                  <a:lnTo>
                    <a:pt x="353239" y="227638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6967" y="5301995"/>
              <a:ext cx="682751" cy="51206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8271" y="3869435"/>
              <a:ext cx="976883" cy="49682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295400" y="1900427"/>
              <a:ext cx="2673350" cy="1854835"/>
            </a:xfrm>
            <a:custGeom>
              <a:avLst/>
              <a:gdLst/>
              <a:ahLst/>
              <a:cxnLst/>
              <a:rect l="l" t="t" r="r" b="b"/>
              <a:pathLst>
                <a:path w="2673350" h="1854835">
                  <a:moveTo>
                    <a:pt x="2673096" y="0"/>
                  </a:moveTo>
                  <a:lnTo>
                    <a:pt x="0" y="0"/>
                  </a:lnTo>
                  <a:lnTo>
                    <a:pt x="0" y="1854708"/>
                  </a:lnTo>
                  <a:lnTo>
                    <a:pt x="2673096" y="1854708"/>
                  </a:lnTo>
                  <a:lnTo>
                    <a:pt x="2673096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3387" y="2164899"/>
              <a:ext cx="486040" cy="44118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491717" y="2162957"/>
              <a:ext cx="490220" cy="445134"/>
            </a:xfrm>
            <a:custGeom>
              <a:avLst/>
              <a:gdLst/>
              <a:ahLst/>
              <a:cxnLst/>
              <a:rect l="l" t="t" r="r" b="b"/>
              <a:pathLst>
                <a:path w="490219" h="445135">
                  <a:moveTo>
                    <a:pt x="0" y="0"/>
                  </a:moveTo>
                  <a:lnTo>
                    <a:pt x="489652" y="0"/>
                  </a:lnTo>
                  <a:lnTo>
                    <a:pt x="489652" y="445072"/>
                  </a:lnTo>
                  <a:lnTo>
                    <a:pt x="0" y="445072"/>
                  </a:lnTo>
                  <a:lnTo>
                    <a:pt x="0" y="0"/>
                  </a:lnTo>
                  <a:close/>
                </a:path>
              </a:pathLst>
            </a:custGeom>
            <a:ln w="361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9928" y="2149777"/>
              <a:ext cx="478419" cy="43749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317985" y="2148097"/>
              <a:ext cx="482600" cy="441325"/>
            </a:xfrm>
            <a:custGeom>
              <a:avLst/>
              <a:gdLst/>
              <a:ahLst/>
              <a:cxnLst/>
              <a:rect l="l" t="t" r="r" b="b"/>
              <a:pathLst>
                <a:path w="482600" h="441325">
                  <a:moveTo>
                    <a:pt x="0" y="0"/>
                  </a:moveTo>
                  <a:lnTo>
                    <a:pt x="482416" y="0"/>
                  </a:lnTo>
                  <a:lnTo>
                    <a:pt x="482416" y="441114"/>
                  </a:lnTo>
                  <a:lnTo>
                    <a:pt x="0" y="441114"/>
                  </a:lnTo>
                  <a:lnTo>
                    <a:pt x="0" y="0"/>
                  </a:lnTo>
                  <a:close/>
                </a:path>
              </a:pathLst>
            </a:custGeom>
            <a:ln w="361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546" y="2157394"/>
              <a:ext cx="486376" cy="42629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55121" y="1910551"/>
              <a:ext cx="2610485" cy="191135"/>
            </a:xfrm>
            <a:custGeom>
              <a:avLst/>
              <a:gdLst/>
              <a:ahLst/>
              <a:cxnLst/>
              <a:rect l="l" t="t" r="r" b="b"/>
              <a:pathLst>
                <a:path w="2610485" h="191135">
                  <a:moveTo>
                    <a:pt x="2514860" y="0"/>
                  </a:moveTo>
                  <a:lnTo>
                    <a:pt x="2514860" y="47643"/>
                  </a:lnTo>
                  <a:lnTo>
                    <a:pt x="0" y="47643"/>
                  </a:lnTo>
                  <a:lnTo>
                    <a:pt x="0" y="143005"/>
                  </a:lnTo>
                  <a:lnTo>
                    <a:pt x="2514860" y="143005"/>
                  </a:lnTo>
                  <a:lnTo>
                    <a:pt x="2514860" y="190649"/>
                  </a:lnTo>
                  <a:lnTo>
                    <a:pt x="2610006" y="95361"/>
                  </a:lnTo>
                  <a:lnTo>
                    <a:pt x="25148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355121" y="1910551"/>
              <a:ext cx="2610485" cy="191135"/>
            </a:xfrm>
            <a:custGeom>
              <a:avLst/>
              <a:gdLst/>
              <a:ahLst/>
              <a:cxnLst/>
              <a:rect l="l" t="t" r="r" b="b"/>
              <a:pathLst>
                <a:path w="2610485" h="191135">
                  <a:moveTo>
                    <a:pt x="0" y="47643"/>
                  </a:moveTo>
                  <a:lnTo>
                    <a:pt x="2514860" y="47643"/>
                  </a:lnTo>
                  <a:lnTo>
                    <a:pt x="2514860" y="0"/>
                  </a:lnTo>
                  <a:lnTo>
                    <a:pt x="2610305" y="95361"/>
                  </a:lnTo>
                  <a:lnTo>
                    <a:pt x="2514860" y="190649"/>
                  </a:lnTo>
                  <a:lnTo>
                    <a:pt x="2514860" y="143005"/>
                  </a:lnTo>
                  <a:lnTo>
                    <a:pt x="0" y="143005"/>
                  </a:lnTo>
                  <a:lnTo>
                    <a:pt x="0" y="47643"/>
                  </a:lnTo>
                  <a:close/>
                </a:path>
              </a:pathLst>
            </a:custGeom>
            <a:ln w="732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777477" y="1066038"/>
            <a:ext cx="592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メイリオ"/>
                <a:cs typeface="メイリオ"/>
              </a:rPr>
              <a:t>2027</a:t>
            </a:r>
            <a:endParaRPr>
              <a:latin typeface="メイリオ"/>
              <a:cs typeface="メイリオ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16897" y="1920619"/>
            <a:ext cx="307340" cy="243204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55880">
              <a:spcBef>
                <a:spcPts val="309"/>
              </a:spcBef>
            </a:pPr>
            <a:r>
              <a:rPr sz="600" spc="-20" dirty="0">
                <a:latin typeface="Arial"/>
                <a:cs typeface="Arial"/>
              </a:rPr>
              <a:t>2001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175"/>
              </a:spcBef>
            </a:pPr>
            <a:r>
              <a:rPr sz="500" b="1" spc="20" dirty="0">
                <a:latin typeface="ＭＳ Ｐゴシック"/>
                <a:cs typeface="ＭＳ Ｐゴシック"/>
              </a:rPr>
              <a:t>環動ゲル</a:t>
            </a:r>
            <a:endParaRPr sz="500">
              <a:latin typeface="ＭＳ Ｐゴシック"/>
              <a:cs typeface="ＭＳ Ｐゴシック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997800" y="1944949"/>
            <a:ext cx="203835" cy="1070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600" spc="-20" dirty="0">
                <a:latin typeface="Arial"/>
                <a:cs typeface="Arial"/>
              </a:rPr>
              <a:t>2002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886533" y="2729265"/>
            <a:ext cx="2487295" cy="684530"/>
            <a:chOff x="1362532" y="2729265"/>
            <a:chExt cx="2487295" cy="684530"/>
          </a:xfrm>
        </p:grpSpPr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0004" y="2979918"/>
              <a:ext cx="452344" cy="4038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0740" y="2998737"/>
              <a:ext cx="452344" cy="41505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366342" y="2733075"/>
              <a:ext cx="2479675" cy="168910"/>
            </a:xfrm>
            <a:custGeom>
              <a:avLst/>
              <a:gdLst/>
              <a:ahLst/>
              <a:cxnLst/>
              <a:rect l="l" t="t" r="r" b="b"/>
              <a:pathLst>
                <a:path w="2479675" h="168910">
                  <a:moveTo>
                    <a:pt x="2395156" y="0"/>
                  </a:moveTo>
                  <a:lnTo>
                    <a:pt x="2395156" y="42080"/>
                  </a:lnTo>
                  <a:lnTo>
                    <a:pt x="0" y="42080"/>
                  </a:lnTo>
                  <a:lnTo>
                    <a:pt x="0" y="126240"/>
                  </a:lnTo>
                  <a:lnTo>
                    <a:pt x="2395156" y="126240"/>
                  </a:lnTo>
                  <a:lnTo>
                    <a:pt x="2395156" y="168320"/>
                  </a:lnTo>
                  <a:lnTo>
                    <a:pt x="2479245" y="84160"/>
                  </a:lnTo>
                  <a:lnTo>
                    <a:pt x="239515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366342" y="2733075"/>
              <a:ext cx="2479675" cy="168910"/>
            </a:xfrm>
            <a:custGeom>
              <a:avLst/>
              <a:gdLst/>
              <a:ahLst/>
              <a:cxnLst/>
              <a:rect l="l" t="t" r="r" b="b"/>
              <a:pathLst>
                <a:path w="2479675" h="168910">
                  <a:moveTo>
                    <a:pt x="0" y="42080"/>
                  </a:moveTo>
                  <a:lnTo>
                    <a:pt x="2395156" y="42080"/>
                  </a:lnTo>
                  <a:lnTo>
                    <a:pt x="2395156" y="0"/>
                  </a:lnTo>
                  <a:lnTo>
                    <a:pt x="2479245" y="84160"/>
                  </a:lnTo>
                  <a:lnTo>
                    <a:pt x="2395156" y="168320"/>
                  </a:lnTo>
                  <a:lnTo>
                    <a:pt x="2395156" y="126240"/>
                  </a:lnTo>
                  <a:lnTo>
                    <a:pt x="0" y="126240"/>
                  </a:lnTo>
                  <a:lnTo>
                    <a:pt x="0" y="42080"/>
                  </a:lnTo>
                  <a:close/>
                </a:path>
              </a:pathLst>
            </a:custGeom>
            <a:ln w="732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910471" y="2710059"/>
            <a:ext cx="466090" cy="27178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34925" algn="ctr">
              <a:spcBef>
                <a:spcPts val="489"/>
              </a:spcBef>
            </a:pPr>
            <a:r>
              <a:rPr sz="600" spc="-20" dirty="0">
                <a:latin typeface="Arial"/>
                <a:cs typeface="Arial"/>
              </a:rPr>
              <a:t>2008</a:t>
            </a:r>
            <a:endParaRPr sz="600">
              <a:latin typeface="Arial"/>
              <a:cs typeface="Arial"/>
            </a:endParaRPr>
          </a:p>
          <a:p>
            <a:pPr algn="ctr">
              <a:spcBef>
                <a:spcPts val="280"/>
              </a:spcBef>
            </a:pPr>
            <a:r>
              <a:rPr sz="450" b="1" spc="114" dirty="0">
                <a:latin typeface="ＭＳ Ｐゴシック"/>
                <a:cs typeface="ＭＳ Ｐゴシック"/>
              </a:rPr>
              <a:t>テトラ</a:t>
            </a:r>
            <a:r>
              <a:rPr sz="450" b="1" spc="55" dirty="0">
                <a:latin typeface="ＭＳ Ｐゴシック"/>
                <a:cs typeface="ＭＳ Ｐゴシック"/>
              </a:rPr>
              <a:t>PEG</a:t>
            </a:r>
            <a:r>
              <a:rPr sz="450" b="1" spc="20" dirty="0">
                <a:latin typeface="ＭＳ Ｐゴシック"/>
                <a:cs typeface="ＭＳ Ｐゴシック"/>
              </a:rPr>
              <a:t>ゲル</a:t>
            </a:r>
            <a:endParaRPr sz="450">
              <a:latin typeface="ＭＳ Ｐゴシック"/>
              <a:cs typeface="ＭＳ Ｐゴシック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743965" y="2059409"/>
            <a:ext cx="711835" cy="9169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500" b="1" spc="85" dirty="0">
                <a:latin typeface="ＭＳ Ｐゴシック"/>
                <a:cs typeface="ＭＳ Ｐゴシック"/>
              </a:rPr>
              <a:t>ナノコンポジットゲル</a:t>
            </a:r>
            <a:endParaRPr sz="500">
              <a:latin typeface="ＭＳ Ｐゴシック"/>
              <a:cs typeface="ＭＳ Ｐゴシック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588510" y="1924387"/>
            <a:ext cx="778510" cy="2362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algn="ctr">
              <a:spcBef>
                <a:spcPts val="280"/>
              </a:spcBef>
            </a:pPr>
            <a:r>
              <a:rPr sz="600" spc="-20" dirty="0">
                <a:latin typeface="Arial"/>
                <a:cs typeface="Arial"/>
              </a:rPr>
              <a:t>2003</a:t>
            </a:r>
            <a:endParaRPr sz="600">
              <a:latin typeface="Arial"/>
              <a:cs typeface="Arial"/>
            </a:endParaRPr>
          </a:p>
          <a:p>
            <a:pPr algn="ctr">
              <a:spcBef>
                <a:spcPts val="150"/>
              </a:spcBef>
            </a:pPr>
            <a:r>
              <a:rPr sz="500" b="1" spc="50" dirty="0">
                <a:latin typeface="ＭＳ Ｐゴシック"/>
                <a:cs typeface="ＭＳ Ｐゴシック"/>
              </a:rPr>
              <a:t>ダブルネット ワークゲル</a:t>
            </a:r>
            <a:endParaRPr sz="500">
              <a:latin typeface="ＭＳ Ｐゴシック"/>
              <a:cs typeface="ＭＳ Ｐゴシック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549302" y="2715344"/>
            <a:ext cx="577215" cy="2749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61290">
              <a:spcBef>
                <a:spcPts val="445"/>
              </a:spcBef>
            </a:pPr>
            <a:r>
              <a:rPr sz="600" spc="-20" dirty="0">
                <a:latin typeface="Arial"/>
                <a:cs typeface="Arial"/>
              </a:rPr>
              <a:t>2010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295"/>
              </a:spcBef>
            </a:pPr>
            <a:r>
              <a:rPr sz="500" b="1" spc="80" dirty="0">
                <a:latin typeface="ＭＳ Ｐゴシック"/>
                <a:cs typeface="ＭＳ Ｐゴシック"/>
              </a:rPr>
              <a:t>アクアマテリアル</a:t>
            </a:r>
            <a:endParaRPr sz="500">
              <a:latin typeface="ＭＳ Ｐゴシック"/>
              <a:cs typeface="ＭＳ Ｐゴシック"/>
            </a:endParaRPr>
          </a:p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36578" y="3002359"/>
            <a:ext cx="422422" cy="433874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4251335" y="2719111"/>
            <a:ext cx="441959" cy="3200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8890" algn="ctr">
              <a:spcBef>
                <a:spcPts val="415"/>
              </a:spcBef>
            </a:pPr>
            <a:r>
              <a:rPr sz="600" spc="-20" dirty="0">
                <a:latin typeface="Arial"/>
                <a:cs typeface="Arial"/>
              </a:rPr>
              <a:t>2011</a:t>
            </a:r>
            <a:endParaRPr sz="600">
              <a:latin typeface="Arial"/>
              <a:cs typeface="Arial"/>
            </a:endParaRPr>
          </a:p>
          <a:p>
            <a:pPr algn="ctr">
              <a:lnSpc>
                <a:spcPts val="595"/>
              </a:lnSpc>
              <a:spcBef>
                <a:spcPts val="270"/>
              </a:spcBef>
            </a:pPr>
            <a:r>
              <a:rPr sz="500" b="1" spc="10" dirty="0">
                <a:latin typeface="ＭＳ Ｐゴシック"/>
                <a:cs typeface="ＭＳ Ｐゴシック"/>
              </a:rPr>
              <a:t>相互架橋ゲル</a:t>
            </a:r>
            <a:endParaRPr sz="500">
              <a:latin typeface="ＭＳ Ｐゴシック"/>
              <a:cs typeface="ＭＳ Ｐゴシック"/>
            </a:endParaRPr>
          </a:p>
          <a:p>
            <a:pPr marR="3810" algn="ctr">
              <a:lnSpc>
                <a:spcPts val="415"/>
              </a:lnSpc>
            </a:pPr>
            <a:r>
              <a:rPr sz="350" b="1" spc="-10" dirty="0">
                <a:latin typeface="ＭＳ Ｐゴシック"/>
                <a:cs typeface="ＭＳ Ｐゴシック"/>
              </a:rPr>
              <a:t>(山形大学)</a:t>
            </a:r>
            <a:endParaRPr sz="350">
              <a:latin typeface="ＭＳ Ｐゴシック"/>
              <a:cs typeface="ＭＳ Ｐゴシック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958134" y="2588299"/>
            <a:ext cx="598170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500" dirty="0">
                <a:latin typeface="ＭＳ Ｐゴシック"/>
                <a:cs typeface="ＭＳ Ｐゴシック"/>
              </a:rPr>
              <a:t>O</a:t>
            </a:r>
            <a:r>
              <a:rPr sz="500" spc="-8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k</a:t>
            </a:r>
            <a:r>
              <a:rPr sz="500" spc="-6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u</a:t>
            </a:r>
            <a:r>
              <a:rPr sz="500" spc="-5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m</a:t>
            </a:r>
            <a:r>
              <a:rPr sz="500" spc="-2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u</a:t>
            </a:r>
            <a:r>
              <a:rPr sz="500" spc="-5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ra</a:t>
            </a:r>
            <a:r>
              <a:rPr sz="500" spc="16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a</a:t>
            </a:r>
            <a:r>
              <a:rPr sz="500" spc="-7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n</a:t>
            </a:r>
            <a:r>
              <a:rPr sz="500" spc="-5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d</a:t>
            </a:r>
            <a:r>
              <a:rPr sz="500" spc="155" dirty="0">
                <a:latin typeface="ＭＳ Ｐゴシック"/>
                <a:cs typeface="ＭＳ Ｐゴシック"/>
              </a:rPr>
              <a:t> </a:t>
            </a:r>
            <a:r>
              <a:rPr sz="500" spc="-25" dirty="0">
                <a:latin typeface="ＭＳ Ｐゴシック"/>
                <a:cs typeface="ＭＳ Ｐゴシック"/>
              </a:rPr>
              <a:t>Ito</a:t>
            </a:r>
            <a:endParaRPr sz="500">
              <a:latin typeface="ＭＳ Ｐゴシック"/>
              <a:cs typeface="ＭＳ Ｐゴシック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881697" y="2588299"/>
            <a:ext cx="372745" cy="9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500" dirty="0">
                <a:latin typeface="ＭＳ Ｐゴシック"/>
                <a:cs typeface="ＭＳ Ｐゴシック"/>
              </a:rPr>
              <a:t>H</a:t>
            </a:r>
            <a:r>
              <a:rPr sz="500" spc="-2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a</a:t>
            </a:r>
            <a:r>
              <a:rPr sz="500" spc="-65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ra</a:t>
            </a:r>
            <a:r>
              <a:rPr sz="500" spc="-6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g</a:t>
            </a:r>
            <a:r>
              <a:rPr sz="500" spc="-5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u</a:t>
            </a:r>
            <a:r>
              <a:rPr sz="500" spc="-40" dirty="0">
                <a:latin typeface="ＭＳ Ｐゴシック"/>
                <a:cs typeface="ＭＳ Ｐゴシック"/>
              </a:rPr>
              <a:t> </a:t>
            </a:r>
            <a:r>
              <a:rPr sz="500" dirty="0">
                <a:latin typeface="ＭＳ Ｐゴシック"/>
                <a:cs typeface="ＭＳ Ｐゴシック"/>
              </a:rPr>
              <a:t>ch</a:t>
            </a:r>
            <a:r>
              <a:rPr sz="500" spc="-35" dirty="0">
                <a:latin typeface="ＭＳ Ｐゴシック"/>
                <a:cs typeface="ＭＳ Ｐゴシック"/>
              </a:rPr>
              <a:t> </a:t>
            </a:r>
            <a:r>
              <a:rPr sz="500" spc="-50" dirty="0">
                <a:latin typeface="ＭＳ Ｐゴシック"/>
                <a:cs typeface="ＭＳ Ｐゴシック"/>
              </a:rPr>
              <a:t>i</a:t>
            </a:r>
            <a:endParaRPr sz="500">
              <a:latin typeface="ＭＳ Ｐゴシック"/>
              <a:cs typeface="ＭＳ Ｐゴシック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48205" y="2590527"/>
            <a:ext cx="627380" cy="756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400" dirty="0">
                <a:latin typeface="ＭＳ Ｐゴシック"/>
                <a:cs typeface="ＭＳ Ｐゴシック"/>
              </a:rPr>
              <a:t>K</a:t>
            </a:r>
            <a:r>
              <a:rPr sz="400" spc="-3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u</a:t>
            </a:r>
            <a:r>
              <a:rPr sz="400" spc="-2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ro</a:t>
            </a:r>
            <a:r>
              <a:rPr sz="400" spc="-6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ka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w</a:t>
            </a:r>
            <a:r>
              <a:rPr sz="400" spc="1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,</a:t>
            </a:r>
            <a:r>
              <a:rPr sz="400" spc="1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G</a:t>
            </a:r>
            <a:r>
              <a:rPr sz="400" spc="-4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o</a:t>
            </a:r>
            <a:r>
              <a:rPr sz="400" spc="-6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n</a:t>
            </a:r>
            <a:r>
              <a:rPr sz="400" spc="-2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g</a:t>
            </a:r>
            <a:r>
              <a:rPr sz="400" spc="-35" dirty="0">
                <a:latin typeface="ＭＳ Ｐゴシック"/>
                <a:cs typeface="ＭＳ Ｐゴシック"/>
              </a:rPr>
              <a:t> </a:t>
            </a:r>
            <a:r>
              <a:rPr sz="400" spc="-10" dirty="0">
                <a:latin typeface="ＭＳ Ｐゴシック"/>
                <a:cs typeface="ＭＳ Ｐゴシック"/>
              </a:rPr>
              <a:t>,</a:t>
            </a:r>
            <a:r>
              <a:rPr sz="400" spc="-1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et</a:t>
            </a:r>
            <a:r>
              <a:rPr sz="400" spc="4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spc="-25" dirty="0">
                <a:latin typeface="ＭＳ Ｐゴシック"/>
                <a:cs typeface="ＭＳ Ｐゴシック"/>
              </a:rPr>
              <a:t>l.</a:t>
            </a:r>
            <a:endParaRPr sz="400">
              <a:latin typeface="ＭＳ Ｐゴシック"/>
              <a:cs typeface="ＭＳ Ｐゴシック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905461" y="3386550"/>
            <a:ext cx="10502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721995" algn="l"/>
              </a:tabLst>
            </a:pPr>
            <a:r>
              <a:rPr sz="450" dirty="0">
                <a:latin typeface="ＭＳ Ｐゴシック"/>
                <a:cs typeface="ＭＳ Ｐゴシック"/>
              </a:rPr>
              <a:t>S</a:t>
            </a:r>
            <a:r>
              <a:rPr sz="450" spc="-6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a</a:t>
            </a:r>
            <a:r>
              <a:rPr sz="450" spc="-55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ka</a:t>
            </a:r>
            <a:r>
              <a:rPr sz="450" spc="-6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i,</a:t>
            </a:r>
            <a:r>
              <a:rPr sz="450" spc="65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et</a:t>
            </a:r>
            <a:r>
              <a:rPr sz="450" spc="85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a</a:t>
            </a:r>
            <a:r>
              <a:rPr sz="450" spc="-60" dirty="0">
                <a:latin typeface="ＭＳ Ｐゴシック"/>
                <a:cs typeface="ＭＳ Ｐゴシック"/>
              </a:rPr>
              <a:t> </a:t>
            </a:r>
            <a:r>
              <a:rPr sz="450" spc="-25" dirty="0">
                <a:latin typeface="ＭＳ Ｐゴシック"/>
                <a:cs typeface="ＭＳ Ｐゴシック"/>
              </a:rPr>
              <a:t>l.</a:t>
            </a:r>
            <a:r>
              <a:rPr sz="450" dirty="0">
                <a:latin typeface="ＭＳ Ｐゴシック"/>
                <a:cs typeface="ＭＳ Ｐゴシック"/>
              </a:rPr>
              <a:t>	A</a:t>
            </a:r>
            <a:r>
              <a:rPr sz="450" spc="-45" dirty="0">
                <a:latin typeface="ＭＳ Ｐゴシック"/>
                <a:cs typeface="ＭＳ Ｐゴシック"/>
              </a:rPr>
              <a:t> </a:t>
            </a:r>
            <a:r>
              <a:rPr sz="450" spc="-10" dirty="0">
                <a:latin typeface="ＭＳ Ｐゴシック"/>
                <a:cs typeface="ＭＳ Ｐゴシック"/>
              </a:rPr>
              <a:t>id</a:t>
            </a:r>
            <a:r>
              <a:rPr sz="450" spc="-4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a</a:t>
            </a:r>
            <a:r>
              <a:rPr sz="450" spc="-6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,</a:t>
            </a:r>
            <a:r>
              <a:rPr sz="450" spc="5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et</a:t>
            </a:r>
            <a:r>
              <a:rPr sz="450" spc="80" dirty="0">
                <a:latin typeface="ＭＳ Ｐゴシック"/>
                <a:cs typeface="ＭＳ Ｐゴシック"/>
              </a:rPr>
              <a:t> </a:t>
            </a:r>
            <a:r>
              <a:rPr sz="450" dirty="0">
                <a:latin typeface="ＭＳ Ｐゴシック"/>
                <a:cs typeface="ＭＳ Ｐゴシック"/>
              </a:rPr>
              <a:t>a</a:t>
            </a:r>
            <a:r>
              <a:rPr sz="450" spc="-65" dirty="0">
                <a:latin typeface="ＭＳ Ｐゴシック"/>
                <a:cs typeface="ＭＳ Ｐゴシック"/>
              </a:rPr>
              <a:t> </a:t>
            </a:r>
            <a:r>
              <a:rPr sz="450" spc="-25" dirty="0">
                <a:latin typeface="ＭＳ Ｐゴシック"/>
                <a:cs typeface="ＭＳ Ｐゴシック"/>
              </a:rPr>
              <a:t>l.</a:t>
            </a:r>
            <a:endParaRPr sz="450">
              <a:latin typeface="ＭＳ Ｐゴシック"/>
              <a:cs typeface="ＭＳ Ｐゴシック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860196" y="3522148"/>
            <a:ext cx="2603500" cy="179705"/>
            <a:chOff x="1336196" y="3522147"/>
            <a:chExt cx="2603500" cy="179705"/>
          </a:xfrm>
        </p:grpSpPr>
        <p:sp>
          <p:nvSpPr>
            <p:cNvPr id="100" name="object 100"/>
            <p:cNvSpPr/>
            <p:nvPr/>
          </p:nvSpPr>
          <p:spPr>
            <a:xfrm>
              <a:off x="1340006" y="3525957"/>
              <a:ext cx="2595880" cy="172085"/>
            </a:xfrm>
            <a:custGeom>
              <a:avLst/>
              <a:gdLst/>
              <a:ahLst/>
              <a:cxnLst/>
              <a:rect l="l" t="t" r="r" b="b"/>
              <a:pathLst>
                <a:path w="2595879" h="172085">
                  <a:moveTo>
                    <a:pt x="2595348" y="0"/>
                  </a:moveTo>
                  <a:lnTo>
                    <a:pt x="0" y="0"/>
                  </a:lnTo>
                  <a:lnTo>
                    <a:pt x="0" y="171938"/>
                  </a:lnTo>
                  <a:lnTo>
                    <a:pt x="2595348" y="171938"/>
                  </a:lnTo>
                  <a:lnTo>
                    <a:pt x="2595348" y="0"/>
                  </a:lnTo>
                  <a:close/>
                </a:path>
              </a:pathLst>
            </a:custGeom>
            <a:solidFill>
              <a:srgbClr val="4A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40006" y="3525957"/>
              <a:ext cx="2595880" cy="172085"/>
            </a:xfrm>
            <a:custGeom>
              <a:avLst/>
              <a:gdLst/>
              <a:ahLst/>
              <a:cxnLst/>
              <a:rect l="l" t="t" r="r" b="b"/>
              <a:pathLst>
                <a:path w="2595879" h="172085">
                  <a:moveTo>
                    <a:pt x="0" y="0"/>
                  </a:moveTo>
                  <a:lnTo>
                    <a:pt x="2595348" y="0"/>
                  </a:lnTo>
                  <a:lnTo>
                    <a:pt x="2595348" y="171938"/>
                  </a:lnTo>
                  <a:lnTo>
                    <a:pt x="0" y="171938"/>
                  </a:lnTo>
                  <a:lnTo>
                    <a:pt x="0" y="0"/>
                  </a:lnTo>
                  <a:close/>
                </a:path>
              </a:pathLst>
            </a:custGeom>
            <a:ln w="732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2867668" y="3529571"/>
            <a:ext cx="2592070" cy="157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765">
              <a:spcBef>
                <a:spcPts val="90"/>
              </a:spcBef>
            </a:pPr>
            <a:r>
              <a:rPr sz="950" spc="-20" dirty="0">
                <a:solidFill>
                  <a:srgbClr val="FFFFFF"/>
                </a:solidFill>
                <a:latin typeface="ＭＳ Ｐゴシック"/>
                <a:cs typeface="ＭＳ Ｐゴシック"/>
              </a:rPr>
              <a:t>高強度ゲル研究は日本が世界を圧倒的にリ ード</a:t>
            </a:r>
            <a:endParaRPr sz="950">
              <a:latin typeface="ＭＳ Ｐゴシック"/>
              <a:cs typeface="ＭＳ Ｐゴシック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102957" y="3426591"/>
            <a:ext cx="1367155" cy="756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400" dirty="0">
                <a:latin typeface="ＭＳ Ｐゴシック"/>
                <a:cs typeface="ＭＳ Ｐゴシック"/>
              </a:rPr>
              <a:t>T</a:t>
            </a:r>
            <a:r>
              <a:rPr sz="400" spc="-7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ka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d</a:t>
            </a:r>
            <a:r>
              <a:rPr sz="400" spc="-5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,</a:t>
            </a:r>
            <a:r>
              <a:rPr sz="400" spc="15" dirty="0"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Fu</a:t>
            </a:r>
            <a:r>
              <a:rPr sz="400" u="sng" spc="-20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ru</a:t>
            </a:r>
            <a:r>
              <a:rPr sz="400" u="sng" spc="-1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ka</a:t>
            </a:r>
            <a:r>
              <a:rPr sz="400" u="sng" spc="-4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w</a:t>
            </a:r>
            <a:r>
              <a:rPr sz="400" u="sng" spc="10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a</a:t>
            </a:r>
            <a:r>
              <a:rPr sz="400" spc="-40" dirty="0">
                <a:latin typeface="ＭＳ Ｐゴシック"/>
                <a:cs typeface="ＭＳ Ｐゴシック"/>
              </a:rPr>
              <a:t> </a:t>
            </a:r>
            <a:r>
              <a:rPr sz="400" spc="-10" dirty="0">
                <a:latin typeface="ＭＳ Ｐゴシック"/>
                <a:cs typeface="ＭＳ Ｐゴシック"/>
              </a:rPr>
              <a:t>,</a:t>
            </a:r>
            <a:r>
              <a:rPr sz="400" spc="-1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et</a:t>
            </a:r>
            <a:r>
              <a:rPr sz="400" spc="8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l.</a:t>
            </a:r>
            <a:r>
              <a:rPr sz="400" spc="190" dirty="0">
                <a:latin typeface="ＭＳ Ｐゴシック"/>
                <a:cs typeface="ＭＳ Ｐゴシック"/>
              </a:rPr>
              <a:t>  </a:t>
            </a:r>
            <a:r>
              <a:rPr sz="400" dirty="0">
                <a:latin typeface="ＭＳ Ｐゴシック"/>
                <a:cs typeface="ＭＳ Ｐゴシック"/>
              </a:rPr>
              <a:t>Y</a:t>
            </a:r>
            <a:r>
              <a:rPr sz="400" spc="-5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o</a:t>
            </a:r>
            <a:r>
              <a:rPr sz="400" spc="-6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ko</a:t>
            </a:r>
            <a:r>
              <a:rPr sz="400" spc="-5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o</a:t>
            </a:r>
            <a:r>
              <a:rPr sz="400" spc="-60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,</a:t>
            </a:r>
            <a:r>
              <a:rPr sz="400" spc="60" dirty="0"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Fu</a:t>
            </a:r>
            <a:r>
              <a:rPr sz="400" u="sng" spc="-20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ru</a:t>
            </a:r>
            <a:r>
              <a:rPr sz="400" u="sng" spc="-20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ka</a:t>
            </a:r>
            <a:r>
              <a:rPr sz="400" u="sng" spc="-4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w</a:t>
            </a:r>
            <a:r>
              <a:rPr sz="400" u="sng" spc="20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 </a:t>
            </a:r>
            <a:r>
              <a:rPr sz="400" u="sng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spc="-10" dirty="0">
                <a:latin typeface="ＭＳ Ｐゴシック"/>
                <a:cs typeface="ＭＳ Ｐゴシック"/>
              </a:rPr>
              <a:t>,</a:t>
            </a:r>
            <a:r>
              <a:rPr sz="400" spc="-1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et</a:t>
            </a:r>
            <a:r>
              <a:rPr sz="400" spc="55" dirty="0">
                <a:latin typeface="ＭＳ Ｐゴシック"/>
                <a:cs typeface="ＭＳ Ｐゴシック"/>
              </a:rPr>
              <a:t> </a:t>
            </a:r>
            <a:r>
              <a:rPr sz="400" dirty="0">
                <a:latin typeface="ＭＳ Ｐゴシック"/>
                <a:cs typeface="ＭＳ Ｐゴシック"/>
              </a:rPr>
              <a:t>a</a:t>
            </a:r>
            <a:r>
              <a:rPr sz="400" spc="-45" dirty="0">
                <a:latin typeface="ＭＳ Ｐゴシック"/>
                <a:cs typeface="ＭＳ Ｐゴシック"/>
              </a:rPr>
              <a:t> </a:t>
            </a:r>
            <a:r>
              <a:rPr sz="400" spc="-25" dirty="0">
                <a:latin typeface="ＭＳ Ｐゴシック"/>
                <a:cs typeface="ＭＳ Ｐゴシック"/>
              </a:rPr>
              <a:t>l.</a:t>
            </a:r>
            <a:endParaRPr sz="400">
              <a:latin typeface="ＭＳ Ｐゴシック"/>
              <a:cs typeface="ＭＳ Ｐゴシック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493" y="3047239"/>
            <a:ext cx="434340" cy="396875"/>
            <a:chOff x="3344493" y="3047238"/>
            <a:chExt cx="434340" cy="396875"/>
          </a:xfrm>
        </p:grpSpPr>
        <p:pic>
          <p:nvPicPr>
            <p:cNvPr id="105" name="object 10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48079" y="3051193"/>
              <a:ext cx="426307" cy="38865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346398" y="3049144"/>
              <a:ext cx="430530" cy="393065"/>
            </a:xfrm>
            <a:custGeom>
              <a:avLst/>
              <a:gdLst/>
              <a:ahLst/>
              <a:cxnLst/>
              <a:rect l="l" t="t" r="r" b="b"/>
              <a:pathLst>
                <a:path w="430529" h="393064">
                  <a:moveTo>
                    <a:pt x="0" y="0"/>
                  </a:moveTo>
                  <a:lnTo>
                    <a:pt x="429931" y="0"/>
                  </a:lnTo>
                  <a:lnTo>
                    <a:pt x="429931" y="392649"/>
                  </a:lnTo>
                  <a:lnTo>
                    <a:pt x="0" y="392649"/>
                  </a:lnTo>
                  <a:lnTo>
                    <a:pt x="0" y="0"/>
                  </a:lnTo>
                  <a:close/>
                </a:path>
              </a:pathLst>
            </a:custGeom>
            <a:ln w="361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4824602" y="2715344"/>
            <a:ext cx="577215" cy="3270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R="38100" algn="ctr">
              <a:spcBef>
                <a:spcPts val="445"/>
              </a:spcBef>
            </a:pPr>
            <a:r>
              <a:rPr sz="600" spc="-20" dirty="0">
                <a:latin typeface="Arial"/>
                <a:cs typeface="Arial"/>
              </a:rPr>
              <a:t>2012</a:t>
            </a:r>
            <a:endParaRPr sz="600">
              <a:latin typeface="Arial"/>
              <a:cs typeface="Arial"/>
            </a:endParaRPr>
          </a:p>
          <a:p>
            <a:pPr algn="ctr">
              <a:lnSpc>
                <a:spcPts val="600"/>
              </a:lnSpc>
              <a:spcBef>
                <a:spcPts val="295"/>
              </a:spcBef>
            </a:pPr>
            <a:r>
              <a:rPr sz="500" b="1" spc="10" dirty="0">
                <a:latin typeface="ＭＳ Ｐゴシック"/>
                <a:cs typeface="ＭＳ Ｐゴシック"/>
              </a:rPr>
              <a:t>透明形状記憶ゲル</a:t>
            </a:r>
            <a:endParaRPr sz="500">
              <a:latin typeface="ＭＳ Ｐゴシック"/>
              <a:cs typeface="ＭＳ Ｐゴシック"/>
            </a:endParaRPr>
          </a:p>
          <a:p>
            <a:pPr marR="3810" algn="ctr">
              <a:lnSpc>
                <a:spcPts val="420"/>
              </a:lnSpc>
            </a:pPr>
            <a:r>
              <a:rPr sz="350" b="1" spc="-10" dirty="0">
                <a:latin typeface="ＭＳ Ｐゴシック"/>
                <a:cs typeface="ＭＳ Ｐゴシック"/>
              </a:rPr>
              <a:t>(山形大学)</a:t>
            </a:r>
            <a:endParaRPr sz="350">
              <a:latin typeface="ＭＳ Ｐゴシック"/>
              <a:cs typeface="ＭＳ Ｐゴシック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810066" y="1740407"/>
            <a:ext cx="2691765" cy="2024380"/>
            <a:chOff x="1286065" y="1740407"/>
            <a:chExt cx="2691765" cy="2024380"/>
          </a:xfrm>
        </p:grpSpPr>
        <p:sp>
          <p:nvSpPr>
            <p:cNvPr id="109" name="object 109"/>
            <p:cNvSpPr/>
            <p:nvPr/>
          </p:nvSpPr>
          <p:spPr>
            <a:xfrm>
              <a:off x="1290827" y="1895855"/>
              <a:ext cx="2682240" cy="1864360"/>
            </a:xfrm>
            <a:custGeom>
              <a:avLst/>
              <a:gdLst/>
              <a:ahLst/>
              <a:cxnLst/>
              <a:rect l="l" t="t" r="r" b="b"/>
              <a:pathLst>
                <a:path w="2682240" h="1864360">
                  <a:moveTo>
                    <a:pt x="0" y="1863852"/>
                  </a:moveTo>
                  <a:lnTo>
                    <a:pt x="2682240" y="1863852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863852"/>
                  </a:lnTo>
                  <a:close/>
                </a:path>
              </a:pathLst>
            </a:custGeom>
            <a:ln w="91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96923" y="1740407"/>
              <a:ext cx="1141730" cy="230504"/>
            </a:xfrm>
            <a:custGeom>
              <a:avLst/>
              <a:gdLst/>
              <a:ahLst/>
              <a:cxnLst/>
              <a:rect l="l" t="t" r="r" b="b"/>
              <a:pathLst>
                <a:path w="1141730" h="230505">
                  <a:moveTo>
                    <a:pt x="1141476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1141476" y="230124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899410" y="1756410"/>
            <a:ext cx="939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latin typeface="メイリオ"/>
                <a:cs typeface="メイリオ"/>
              </a:rPr>
              <a:t>高強度ゲルの開発</a:t>
            </a:r>
            <a:endParaRPr sz="900">
              <a:latin typeface="メイリオ"/>
              <a:cs typeface="メイリオ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529840" y="172212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3685414" y="113158"/>
            <a:ext cx="4822825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Meiryo UI"/>
                <a:cs typeface="Meiryo UI"/>
              </a:rPr>
              <a:t>デザイナブルゲル ロードマップ</a:t>
            </a:r>
            <a:endParaRPr sz="3200">
              <a:latin typeface="Meiryo UI"/>
              <a:cs typeface="Meiryo UI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CF38136-FE4A-E826-790F-629B15E4F137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デザイナブルゲル　ロードマップ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68CBDA8-D034-760E-493C-8E8DF3BE2F32}"/>
              </a:ext>
            </a:extLst>
          </p:cNvPr>
          <p:cNvSpPr txBox="1"/>
          <p:nvPr/>
        </p:nvSpPr>
        <p:spPr>
          <a:xfrm>
            <a:off x="361316" y="202690"/>
            <a:ext cx="600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バイオプリンティング</a:t>
            </a:r>
          </a:p>
        </p:txBody>
      </p:sp>
      <p:graphicFrame>
        <p:nvGraphicFramePr>
          <p:cNvPr id="2" name="表 4">
            <a:extLst>
              <a:ext uri="{FF2B5EF4-FFF2-40B4-BE49-F238E27FC236}">
                <a16:creationId xmlns:a16="http://schemas.microsoft.com/office/drawing/2014/main" id="{C4B67011-95A8-4D25-80DC-427E36C12A57}"/>
              </a:ext>
            </a:extLst>
          </p:cNvPr>
          <p:cNvGraphicFramePr>
            <a:graphicFrameLocks noGrp="1"/>
          </p:cNvGraphicFramePr>
          <p:nvPr/>
        </p:nvGraphicFramePr>
        <p:xfrm>
          <a:off x="203200" y="962176"/>
          <a:ext cx="6004560" cy="5521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6004560">
                  <a:extLst>
                    <a:ext uri="{9D8B030D-6E8A-4147-A177-3AD203B41FA5}">
                      <a16:colId xmlns:a16="http://schemas.microsoft.com/office/drawing/2014/main" val="155538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バイオプリンター企業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 dirty="0">
                          <a:solidFill>
                            <a:srgbClr val="444444"/>
                          </a:solidFill>
                          <a:effectLst/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オルガノボ（</a:t>
                      </a:r>
                      <a:r>
                        <a:rPr lang="en-US" altLang="ja-JP" sz="2000" b="0" i="0" u="none" strike="noStrike" dirty="0">
                          <a:solidFill>
                            <a:srgbClr val="444444"/>
                          </a:solidFill>
                          <a:effectLst/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Organovo</a:t>
                      </a:r>
                      <a:r>
                        <a:rPr lang="ja-JP" altLang="en-US" sz="2000" b="0" i="0" u="none" strike="noStrike" dirty="0">
                          <a:solidFill>
                            <a:srgbClr val="444444"/>
                          </a:solidFill>
                          <a:effectLst/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）</a:t>
                      </a:r>
                      <a:endParaRPr lang="ja-JP" altLang="en-US" sz="2000" b="0" i="0" dirty="0">
                        <a:solidFill>
                          <a:srgbClr val="4682B4"/>
                        </a:solidFill>
                        <a:effectLst/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4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サイフューズ（日本）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69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3Dynamic Systems</a:t>
                      </a:r>
                      <a:endParaRPr kumimoji="1" lang="ja-JP" altLang="en-US" sz="2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9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envision TEC</a:t>
                      </a:r>
                      <a:endParaRPr lang="ja-JP" altLang="en-US" sz="2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1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CELLINK</a:t>
                      </a:r>
                      <a:endParaRPr lang="ja-JP" altLang="en-US" sz="2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0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RevoTek</a:t>
                      </a:r>
                      <a:r>
                        <a:rPr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（蓝光英诺）</a:t>
                      </a:r>
                      <a:endParaRPr kumimoji="1" lang="ja-JP" altLang="en-US" sz="2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12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MedPrin</a:t>
                      </a:r>
                      <a:r>
                        <a:rPr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（广州迈普再生医学科技股份有限公司）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90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Regenovo</a:t>
                      </a:r>
                      <a:r>
                        <a:rPr lang="ja-JP" altLang="en-US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（杭州捷诺飞生物科技股份有限公司）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TeVido BioDevices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1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Advanced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7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RegenHU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Aspect Biosystems</a:t>
                      </a:r>
                      <a:endParaRPr lang="ja-JP" altLang="en-US" sz="20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9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3D Bioprinting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76253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12EE34DF-75B8-40EF-8A80-4B1B7D2D2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4" y="168493"/>
            <a:ext cx="5065395" cy="35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0C19FC-FE02-4323-AEB1-5B6C05DA0363}"/>
              </a:ext>
            </a:extLst>
          </p:cNvPr>
          <p:cNvSpPr txBox="1"/>
          <p:nvPr/>
        </p:nvSpPr>
        <p:spPr>
          <a:xfrm>
            <a:off x="6365876" y="3727882"/>
            <a:ext cx="57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出所：</a:t>
            </a:r>
            <a:r>
              <a:rPr lang="en-US" altLang="ja-JP" sz="9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In situ printing of mesenchymal stromal cells, by laser-assisted bioprinting, for in vivo bone regeneration applications</a:t>
            </a:r>
            <a:endParaRPr lang="ja-JP" altLang="en-US" sz="9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CA941C3-A045-4F63-9215-182BC4517CA0}"/>
              </a:ext>
            </a:extLst>
          </p:cNvPr>
          <p:cNvSpPr txBox="1"/>
          <p:nvPr/>
        </p:nvSpPr>
        <p:spPr>
          <a:xfrm>
            <a:off x="1534160" y="6528725"/>
            <a:ext cx="2550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出所：各種資料により三井物産戦略研究所作成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3C87708-1072-4688-878C-01BDFE36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18" y="4219134"/>
            <a:ext cx="4765040" cy="240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548C42-638D-4D2D-8B2F-14E5FDE791E8}"/>
              </a:ext>
            </a:extLst>
          </p:cNvPr>
          <p:cNvSpPr txBox="1"/>
          <p:nvPr/>
        </p:nvSpPr>
        <p:spPr>
          <a:xfrm>
            <a:off x="8781734" y="6584281"/>
            <a:ext cx="892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出所：リコー</a:t>
            </a:r>
          </a:p>
        </p:txBody>
      </p:sp>
    </p:spTree>
    <p:extLst>
      <p:ext uri="{BB962C8B-B14F-4D97-AF65-F5344CB8AC3E}">
        <p14:creationId xmlns:p14="http://schemas.microsoft.com/office/powerpoint/2010/main" val="379413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ゲル？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D04689B-DD73-35BC-3788-F576679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507" y="2486383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0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ゲルとは？ ～ゲルの特徴と歴史～｜Gelate｜coconalaブログ">
            <a:extLst>
              <a:ext uri="{FF2B5EF4-FFF2-40B4-BE49-F238E27FC236}">
                <a16:creationId xmlns:a16="http://schemas.microsoft.com/office/drawing/2014/main" id="{0FAA8FE1-53C0-CCC2-216A-31AF2749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2" y="467858"/>
            <a:ext cx="11277716" cy="638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ゲル（</a:t>
            </a:r>
            <a:r>
              <a:rPr kumimoji="1" lang="en-US" altLang="ja-JP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Gel</a:t>
            </a:r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78278F-E6A4-DDA2-DAA1-BF08CA940834}"/>
              </a:ext>
            </a:extLst>
          </p:cNvPr>
          <p:cNvSpPr txBox="1"/>
          <p:nvPr/>
        </p:nvSpPr>
        <p:spPr>
          <a:xfrm>
            <a:off x="568322" y="5045146"/>
            <a:ext cx="1790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架橋点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64BC359-D6A6-ED3C-92A7-AC5987522B4E}"/>
              </a:ext>
            </a:extLst>
          </p:cNvPr>
          <p:cNvCxnSpPr/>
          <p:nvPr/>
        </p:nvCxnSpPr>
        <p:spPr>
          <a:xfrm flipV="1">
            <a:off x="1485899" y="4245429"/>
            <a:ext cx="1453243" cy="7837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7AEC5-E4FD-0197-958A-F9E766374478}"/>
              </a:ext>
            </a:extLst>
          </p:cNvPr>
          <p:cNvSpPr txBox="1"/>
          <p:nvPr/>
        </p:nvSpPr>
        <p:spPr>
          <a:xfrm>
            <a:off x="422500" y="843357"/>
            <a:ext cx="1790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高分子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8FBFABF-2E59-B9A0-15CC-1B4A24CC6D0F}"/>
              </a:ext>
            </a:extLst>
          </p:cNvPr>
          <p:cNvCxnSpPr/>
          <p:nvPr/>
        </p:nvCxnSpPr>
        <p:spPr>
          <a:xfrm>
            <a:off x="1338942" y="1494064"/>
            <a:ext cx="1077686" cy="6204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B52D3C87-BB47-2DF2-3F9F-E6127556ABC5}"/>
              </a:ext>
            </a:extLst>
          </p:cNvPr>
          <p:cNvSpPr/>
          <p:nvPr/>
        </p:nvSpPr>
        <p:spPr>
          <a:xfrm>
            <a:off x="3216728" y="2506436"/>
            <a:ext cx="710293" cy="72626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F090B3-8ABB-7392-D0CF-9C4651B9BDD8}"/>
              </a:ext>
            </a:extLst>
          </p:cNvPr>
          <p:cNvSpPr txBox="1"/>
          <p:nvPr/>
        </p:nvSpPr>
        <p:spPr>
          <a:xfrm>
            <a:off x="0" y="2392512"/>
            <a:ext cx="17900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隙間に</a:t>
            </a:r>
            <a:endParaRPr lang="en-US" altLang="ja-JP" sz="28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algn="ctr"/>
            <a:r>
              <a:rPr lang="ja-JP" altLang="en-US" sz="2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溶媒（水）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0CAE180-6508-C590-5A0E-3C3ED223030E}"/>
              </a:ext>
            </a:extLst>
          </p:cNvPr>
          <p:cNvCxnSpPr>
            <a:endCxn id="9" idx="2"/>
          </p:cNvCxnSpPr>
          <p:nvPr/>
        </p:nvCxnSpPr>
        <p:spPr>
          <a:xfrm flipV="1">
            <a:off x="1665514" y="2869567"/>
            <a:ext cx="1551214" cy="2150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2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ゲル（</a:t>
            </a:r>
            <a:r>
              <a:rPr kumimoji="1" lang="en-US" altLang="ja-JP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Gel</a:t>
            </a:r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  <p:pic>
        <p:nvPicPr>
          <p:cNvPr id="9218" name="Picture 2" descr="こんにゃくのイラスト">
            <a:extLst>
              <a:ext uri="{FF2B5EF4-FFF2-40B4-BE49-F238E27FC236}">
                <a16:creationId xmlns:a16="http://schemas.microsoft.com/office/drawing/2014/main" id="{7AC71747-E1B4-6460-DFFB-739EC567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9" y="724591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寒天ゼリーのイラスト">
            <a:extLst>
              <a:ext uri="{FF2B5EF4-FFF2-40B4-BE49-F238E27FC236}">
                <a16:creationId xmlns:a16="http://schemas.microsoft.com/office/drawing/2014/main" id="{C28EF213-74F3-0105-6EE2-8A17AD54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62" y="682897"/>
            <a:ext cx="3195268" cy="293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豆腐屋のイラスト">
            <a:extLst>
              <a:ext uri="{FF2B5EF4-FFF2-40B4-BE49-F238E27FC236}">
                <a16:creationId xmlns:a16="http://schemas.microsoft.com/office/drawing/2014/main" id="{B1BCC08B-DB46-A37C-8CDF-D618A58E4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21" y="693963"/>
            <a:ext cx="3110594" cy="31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左官工のイラスト（女性）">
            <a:extLst>
              <a:ext uri="{FF2B5EF4-FFF2-40B4-BE49-F238E27FC236}">
                <a16:creationId xmlns:a16="http://schemas.microsoft.com/office/drawing/2014/main" id="{A1A80354-AAA0-9D54-8C8D-85693B3C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538" y="3600905"/>
            <a:ext cx="2598438" cy="32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ハンドジェルのイラスト">
            <a:extLst>
              <a:ext uri="{FF2B5EF4-FFF2-40B4-BE49-F238E27FC236}">
                <a16:creationId xmlns:a16="http://schemas.microsoft.com/office/drawing/2014/main" id="{E54A3A7D-6A7E-9A13-0C63-3F08D178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19" y="3804556"/>
            <a:ext cx="2690664" cy="31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カップに入ったプリンのイラスト">
            <a:extLst>
              <a:ext uri="{FF2B5EF4-FFF2-40B4-BE49-F238E27FC236}">
                <a16:creationId xmlns:a16="http://schemas.microsoft.com/office/drawing/2014/main" id="{0D50EEAF-71C2-411F-756E-34D72385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18" y="4167449"/>
            <a:ext cx="2598438" cy="25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指に乗せたコンタクトのイラスト">
            <a:extLst>
              <a:ext uri="{FF2B5EF4-FFF2-40B4-BE49-F238E27FC236}">
                <a16:creationId xmlns:a16="http://schemas.microsoft.com/office/drawing/2014/main" id="{1A53396E-02AF-6449-B734-3CE1E8DE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4" y="4792436"/>
            <a:ext cx="2239736" cy="22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カラーコンタクトを付けている女性のイラスト">
            <a:extLst>
              <a:ext uri="{FF2B5EF4-FFF2-40B4-BE49-F238E27FC236}">
                <a16:creationId xmlns:a16="http://schemas.microsoft.com/office/drawing/2014/main" id="{5A7BCE1B-93C0-C9F6-33BD-7F0AC05C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4" y="3462863"/>
            <a:ext cx="2003805" cy="200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1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ゲルとゾル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20765-FF38-9333-BBF2-4EF26BE3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554174"/>
            <a:ext cx="8768443" cy="62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4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化学架橋と物理架橋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01BC2B-198C-1792-BB1A-ED9067A4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2" y="473551"/>
            <a:ext cx="11160579" cy="618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435DEC-CE8B-987C-E6FB-8429E9167319}"/>
              </a:ext>
            </a:extLst>
          </p:cNvPr>
          <p:cNvSpPr txBox="1"/>
          <p:nvPr/>
        </p:nvSpPr>
        <p:spPr>
          <a:xfrm>
            <a:off x="0" y="64848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rgbClr val="C00000"/>
                </a:solidFill>
                <a:latin typeface="Amasis MT Pro Black" panose="02040A04050005020304" pitchFamily="18" charset="0"/>
                <a:ea typeface="Meiryo UI" panose="020B0604030504040204" pitchFamily="50" charset="-128"/>
              </a:rPr>
              <a:t>https://www.u-presscenter.jp/article/post-45735.html</a:t>
            </a:r>
            <a:endParaRPr lang="ja-JP" altLang="en-US" b="1" dirty="0">
              <a:solidFill>
                <a:srgbClr val="C00000"/>
              </a:solidFill>
              <a:latin typeface="Amasis MT Pro Black" panose="02040A04050005020304" pitchFamily="18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882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高分子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38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3F92E52-058C-7D38-3DB4-F0413489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16" y="687977"/>
            <a:ext cx="3759176" cy="3077983"/>
          </a:xfrm>
          <a:prstGeom prst="rect">
            <a:avLst/>
          </a:prstGeom>
        </p:spPr>
      </p:pic>
      <p:pic>
        <p:nvPicPr>
          <p:cNvPr id="1040" name="Picture 16" descr="alginate-diagram - ActivHeal">
            <a:extLst>
              <a:ext uri="{FF2B5EF4-FFF2-40B4-BE49-F238E27FC236}">
                <a16:creationId xmlns:a16="http://schemas.microsoft.com/office/drawing/2014/main" id="{7BBC1751-7A1C-F8F7-5519-B08D5E16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09" y="514709"/>
            <a:ext cx="6343291" cy="6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5530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高分子とは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E60207-0D12-BB8B-8FB7-CC2F2F33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74" y="3278477"/>
            <a:ext cx="3441824" cy="34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原子のイラスト">
            <a:extLst>
              <a:ext uri="{FF2B5EF4-FFF2-40B4-BE49-F238E27FC236}">
                <a16:creationId xmlns:a16="http://schemas.microsoft.com/office/drawing/2014/main" id="{84393739-106D-62BA-13A4-CC44754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8" y="612204"/>
            <a:ext cx="2536166" cy="25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887E1D-C6A5-44E5-BA8F-18051EF886CE}"/>
              </a:ext>
            </a:extLst>
          </p:cNvPr>
          <p:cNvGrpSpPr/>
          <p:nvPr/>
        </p:nvGrpSpPr>
        <p:grpSpPr>
          <a:xfrm>
            <a:off x="-8238" y="-1"/>
            <a:ext cx="12192000" cy="6857999"/>
            <a:chOff x="-6081" y="-1"/>
            <a:chExt cx="8999538" cy="5400675"/>
          </a:xfrm>
          <a:solidFill>
            <a:schemeClr val="accent5">
              <a:lumMod val="50000"/>
            </a:schemeClr>
          </a:solidFill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FAFF29-2F28-448E-BB99-889D44A1DE54}"/>
                </a:ext>
              </a:extLst>
            </p:cNvPr>
            <p:cNvSpPr/>
            <p:nvPr/>
          </p:nvSpPr>
          <p:spPr>
            <a:xfrm>
              <a:off x="639652" y="360608"/>
              <a:ext cx="7720234" cy="467945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28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C442644B-D205-4A6B-A2E3-9E83194E782E}"/>
                </a:ext>
              </a:extLst>
            </p:cNvPr>
            <p:cNvSpPr/>
            <p:nvPr/>
          </p:nvSpPr>
          <p:spPr>
            <a:xfrm>
              <a:off x="754774" y="1863418"/>
              <a:ext cx="4345578" cy="474617"/>
            </a:xfrm>
            <a:prstGeom prst="wedgeRectCallout">
              <a:avLst>
                <a:gd name="adj1" fmla="val -52104"/>
                <a:gd name="adj2" fmla="val -95764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画像の端部分が見切れてしまう場合がありますので、テキスト含め</a:t>
              </a:r>
              <a:endParaRPr kumimoji="1" lang="en-US" altLang="ja-JP" sz="152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確実に表示させたい要素は、</a:t>
              </a: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赤枠</a:t>
              </a:r>
              <a:r>
                <a:rPr kumimoji="1" lang="ja-JP" altLang="en-US" sz="152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内に入力してください</a:t>
              </a:r>
              <a:endParaRPr kumimoji="1" lang="en-US" altLang="ja-JP" sz="152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57A833B-7A31-47B4-B582-6AD72F4F4896}"/>
                </a:ext>
              </a:extLst>
            </p:cNvPr>
            <p:cNvSpPr txBox="1"/>
            <p:nvPr/>
          </p:nvSpPr>
          <p:spPr>
            <a:xfrm>
              <a:off x="2374877" y="3214438"/>
              <a:ext cx="4249783" cy="8113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9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XXXXXX</a:t>
              </a:r>
              <a:endParaRPr kumimoji="1" lang="ja-JP" altLang="en-US" sz="609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818F1F5-EE8B-4A95-98DB-BF41964DB350}"/>
                </a:ext>
              </a:extLst>
            </p:cNvPr>
            <p:cNvSpPr/>
            <p:nvPr/>
          </p:nvSpPr>
          <p:spPr>
            <a:xfrm>
              <a:off x="-6081" y="-1"/>
              <a:ext cx="8999538" cy="5400675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28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35A9220-7505-46F1-BD50-BA7C1301D9BA}"/>
                </a:ext>
              </a:extLst>
            </p:cNvPr>
            <p:cNvSpPr txBox="1"/>
            <p:nvPr/>
          </p:nvSpPr>
          <p:spPr>
            <a:xfrm>
              <a:off x="20871" y="428079"/>
              <a:ext cx="8972586" cy="4544514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8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お昼休みの</a:t>
              </a:r>
              <a:r>
                <a:rPr kumimoji="1" lang="en-US" altLang="ja-JP" sz="115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30</a:t>
              </a:r>
              <a:r>
                <a:rPr kumimoji="1" lang="ja-JP" altLang="en-US" sz="115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分</a:t>
              </a:r>
              <a:endParaRPr kumimoji="1" lang="en-US" altLang="ja-JP" sz="88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お時間を頂きます。</a:t>
              </a:r>
              <a:endParaRPr kumimoji="1" lang="en-US" altLang="ja-JP" sz="80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48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肩の力を抜いて</a:t>
              </a:r>
              <a:r>
                <a:rPr kumimoji="1" lang="ja-JP" altLang="en-US" sz="66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ゆるり</a:t>
              </a: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と</a:t>
              </a:r>
              <a:endParaRPr kumimoji="1" lang="en-US" altLang="ja-JP" sz="6000" b="0" i="0" u="none" strike="noStrike" kern="1200" cap="none" spc="0" normalizeH="0" baseline="0" noProof="0" dirty="0">
                <a:ln w="19050">
                  <a:solidFill>
                    <a:prstClr val="white">
                      <a:lumMod val="95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000" b="0" i="0" u="none" strike="noStrike" kern="1200" cap="none" spc="0" normalizeH="0" baseline="0" noProof="0" dirty="0">
                  <a:ln w="19050">
                    <a:solidFill>
                      <a:prstClr val="white">
                        <a:lumMod val="95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  <a:cs typeface="+mn-cs"/>
                </a:rPr>
                <a:t>お聴きください～</a:t>
              </a:r>
            </a:p>
          </p:txBody>
        </p:sp>
      </p:grpSp>
      <p:pic>
        <p:nvPicPr>
          <p:cNvPr id="10242" name="Picture 2" descr="集まってお弁当を食べる人たちのイラスト（スーツ）">
            <a:extLst>
              <a:ext uri="{FF2B5EF4-FFF2-40B4-BE49-F238E27FC236}">
                <a16:creationId xmlns:a16="http://schemas.microsoft.com/office/drawing/2014/main" id="{A168BC9B-361D-189A-7CF4-AB6FD345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" y="5166186"/>
            <a:ext cx="2390021" cy="17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お昼寝のイラスト「幼稚園の昼休み」">
            <a:extLst>
              <a:ext uri="{FF2B5EF4-FFF2-40B4-BE49-F238E27FC236}">
                <a16:creationId xmlns:a16="http://schemas.microsoft.com/office/drawing/2014/main" id="{53388C81-989F-4C64-948C-079EC2DA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43" y="5070546"/>
            <a:ext cx="2504698" cy="176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3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5843" y="2636522"/>
            <a:ext cx="2520950" cy="361315"/>
          </a:xfrm>
          <a:custGeom>
            <a:avLst/>
            <a:gdLst/>
            <a:ahLst/>
            <a:cxnLst/>
            <a:rect l="l" t="t" r="r" b="b"/>
            <a:pathLst>
              <a:path w="2520950" h="361314">
                <a:moveTo>
                  <a:pt x="2460498" y="0"/>
                </a:moveTo>
                <a:lnTo>
                  <a:pt x="60198" y="0"/>
                </a:lnTo>
                <a:lnTo>
                  <a:pt x="36765" y="4730"/>
                </a:lnTo>
                <a:lnTo>
                  <a:pt x="17630" y="17630"/>
                </a:lnTo>
                <a:lnTo>
                  <a:pt x="4730" y="36765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22"/>
                </a:lnTo>
                <a:lnTo>
                  <a:pt x="17630" y="343557"/>
                </a:lnTo>
                <a:lnTo>
                  <a:pt x="36765" y="356457"/>
                </a:lnTo>
                <a:lnTo>
                  <a:pt x="60198" y="361188"/>
                </a:lnTo>
                <a:lnTo>
                  <a:pt x="2460498" y="361188"/>
                </a:lnTo>
                <a:lnTo>
                  <a:pt x="2483930" y="356457"/>
                </a:lnTo>
                <a:lnTo>
                  <a:pt x="2503065" y="343557"/>
                </a:lnTo>
                <a:lnTo>
                  <a:pt x="2515965" y="324422"/>
                </a:lnTo>
                <a:lnTo>
                  <a:pt x="2520696" y="300990"/>
                </a:lnTo>
                <a:lnTo>
                  <a:pt x="2520696" y="60198"/>
                </a:lnTo>
                <a:lnTo>
                  <a:pt x="2515965" y="36765"/>
                </a:lnTo>
                <a:lnTo>
                  <a:pt x="2503065" y="17630"/>
                </a:lnTo>
                <a:lnTo>
                  <a:pt x="2483930" y="4730"/>
                </a:lnTo>
                <a:lnTo>
                  <a:pt x="246049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031" y="691896"/>
            <a:ext cx="1727200" cy="361315"/>
          </a:xfrm>
          <a:custGeom>
            <a:avLst/>
            <a:gdLst/>
            <a:ahLst/>
            <a:cxnLst/>
            <a:rect l="l" t="t" r="r" b="b"/>
            <a:pathLst>
              <a:path w="1727200" h="361315">
                <a:moveTo>
                  <a:pt x="1666494" y="0"/>
                </a:moveTo>
                <a:lnTo>
                  <a:pt x="60198" y="0"/>
                </a:lnTo>
                <a:lnTo>
                  <a:pt x="36765" y="4730"/>
                </a:lnTo>
                <a:lnTo>
                  <a:pt x="17630" y="17630"/>
                </a:lnTo>
                <a:lnTo>
                  <a:pt x="4730" y="36765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22"/>
                </a:lnTo>
                <a:lnTo>
                  <a:pt x="17630" y="343557"/>
                </a:lnTo>
                <a:lnTo>
                  <a:pt x="36765" y="356457"/>
                </a:lnTo>
                <a:lnTo>
                  <a:pt x="60198" y="361188"/>
                </a:lnTo>
                <a:lnTo>
                  <a:pt x="1666494" y="361188"/>
                </a:lnTo>
                <a:lnTo>
                  <a:pt x="1689926" y="356457"/>
                </a:lnTo>
                <a:lnTo>
                  <a:pt x="1709061" y="343557"/>
                </a:lnTo>
                <a:lnTo>
                  <a:pt x="1721961" y="324422"/>
                </a:lnTo>
                <a:lnTo>
                  <a:pt x="1726692" y="300990"/>
                </a:lnTo>
                <a:lnTo>
                  <a:pt x="1726692" y="60198"/>
                </a:lnTo>
                <a:lnTo>
                  <a:pt x="1721961" y="36765"/>
                </a:lnTo>
                <a:lnTo>
                  <a:pt x="1709061" y="17630"/>
                </a:lnTo>
                <a:lnTo>
                  <a:pt x="1689926" y="4730"/>
                </a:lnTo>
                <a:lnTo>
                  <a:pt x="1666494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2823" y="691899"/>
            <a:ext cx="2520950" cy="361315"/>
          </a:xfrm>
          <a:custGeom>
            <a:avLst/>
            <a:gdLst/>
            <a:ahLst/>
            <a:cxnLst/>
            <a:rect l="l" t="t" r="r" b="b"/>
            <a:pathLst>
              <a:path w="2520950" h="361315">
                <a:moveTo>
                  <a:pt x="2460498" y="0"/>
                </a:moveTo>
                <a:lnTo>
                  <a:pt x="60198" y="0"/>
                </a:lnTo>
                <a:lnTo>
                  <a:pt x="36765" y="4730"/>
                </a:lnTo>
                <a:lnTo>
                  <a:pt x="17630" y="17630"/>
                </a:lnTo>
                <a:lnTo>
                  <a:pt x="4730" y="36765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22"/>
                </a:lnTo>
                <a:lnTo>
                  <a:pt x="17630" y="343557"/>
                </a:lnTo>
                <a:lnTo>
                  <a:pt x="36765" y="356457"/>
                </a:lnTo>
                <a:lnTo>
                  <a:pt x="60198" y="361188"/>
                </a:lnTo>
                <a:lnTo>
                  <a:pt x="2460498" y="361188"/>
                </a:lnTo>
                <a:lnTo>
                  <a:pt x="2483930" y="356457"/>
                </a:lnTo>
                <a:lnTo>
                  <a:pt x="2503065" y="343557"/>
                </a:lnTo>
                <a:lnTo>
                  <a:pt x="2515965" y="324422"/>
                </a:lnTo>
                <a:lnTo>
                  <a:pt x="2520696" y="300990"/>
                </a:lnTo>
                <a:lnTo>
                  <a:pt x="2520696" y="60198"/>
                </a:lnTo>
                <a:lnTo>
                  <a:pt x="2515965" y="36765"/>
                </a:lnTo>
                <a:lnTo>
                  <a:pt x="2503065" y="17630"/>
                </a:lnTo>
                <a:lnTo>
                  <a:pt x="2483930" y="4730"/>
                </a:lnTo>
                <a:lnTo>
                  <a:pt x="246049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5289" y="714247"/>
            <a:ext cx="220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20" dirty="0">
                <a:latin typeface="ＭＳ Ｐゴシック"/>
                <a:cs typeface="ＭＳ Ｐゴシック"/>
              </a:rPr>
              <a:t>いろいろな形の高分子</a:t>
            </a:r>
            <a:endParaRPr>
              <a:latin typeface="ＭＳ Ｐゴシック"/>
              <a:cs typeface="ＭＳ Ｐゴシック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4690" y="1628649"/>
            <a:ext cx="9201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0" dirty="0">
                <a:latin typeface="ＭＳ Ｐゴシック"/>
                <a:cs typeface="ＭＳ Ｐゴシック"/>
              </a:rPr>
              <a:t>線状高分子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4690" y="3076449"/>
            <a:ext cx="9201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0" dirty="0">
                <a:latin typeface="ＭＳ Ｐゴシック"/>
                <a:cs typeface="ＭＳ Ｐゴシック"/>
              </a:rPr>
              <a:t>星形高分子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4689" y="4371847"/>
            <a:ext cx="9842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5" dirty="0">
                <a:latin typeface="ＭＳ Ｐゴシック"/>
                <a:cs typeface="ＭＳ Ｐゴシック"/>
              </a:rPr>
              <a:t>くし形高分子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6841" y="5210047"/>
            <a:ext cx="1908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5" dirty="0">
                <a:latin typeface="ＭＳ Ｐゴシック"/>
                <a:cs typeface="ＭＳ Ｐゴシック"/>
              </a:rPr>
              <a:t>末端基を制御した高分子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6089" y="2314449"/>
            <a:ext cx="132842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20" dirty="0">
                <a:latin typeface="ＭＳ Ｐゴシック"/>
                <a:cs typeface="ＭＳ Ｐゴシック"/>
              </a:rPr>
              <a:t>ブロック共重合体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1191" y="4371847"/>
            <a:ext cx="1315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5" dirty="0">
                <a:latin typeface="ＭＳ Ｐゴシック"/>
                <a:cs typeface="ＭＳ Ｐゴシック"/>
              </a:rPr>
              <a:t>グラフト共重合体</a:t>
            </a:r>
            <a:endParaRPr sz="1400">
              <a:latin typeface="ＭＳ Ｐゴシック"/>
              <a:cs typeface="ＭＳ Ｐゴシック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84756" y="5072351"/>
            <a:ext cx="8222174" cy="320601"/>
          </a:xfrm>
          <a:prstGeom prst="rect">
            <a:avLst/>
          </a:prstGeom>
          <a:noFill/>
          <a:ln w="25907">
            <a:noFill/>
          </a:ln>
        </p:spPr>
        <p:txBody>
          <a:bodyPr vert="horz" wrap="square" lIns="0" tIns="43180" rIns="0" bIns="0" rtlCol="0">
            <a:spAutoFit/>
          </a:bodyPr>
          <a:lstStyle/>
          <a:p>
            <a:pPr marL="1710689" marR="304800" indent="-1249680">
              <a:spcBef>
                <a:spcPts val="340"/>
              </a:spcBef>
            </a:pPr>
            <a:r>
              <a:rPr b="1" spc="-10" dirty="0">
                <a:latin typeface="ＭＳ Ｐゴシック"/>
                <a:cs typeface="ＭＳ Ｐゴシック"/>
              </a:rPr>
              <a:t>モノマーの種類、並び方、分子量</a:t>
            </a:r>
            <a:r>
              <a:rPr b="1" dirty="0">
                <a:latin typeface="ＭＳ Ｐゴシック"/>
                <a:cs typeface="ＭＳ Ｐゴシック"/>
              </a:rPr>
              <a:t>（</a:t>
            </a:r>
            <a:r>
              <a:rPr b="1" spc="-10" dirty="0">
                <a:latin typeface="ＭＳ Ｐゴシック"/>
                <a:cs typeface="ＭＳ Ｐゴシック"/>
              </a:rPr>
              <a:t>長さ</a:t>
            </a:r>
            <a:r>
              <a:rPr b="1" dirty="0">
                <a:latin typeface="ＭＳ Ｐゴシック"/>
                <a:cs typeface="ＭＳ Ｐゴシック"/>
              </a:rPr>
              <a:t>）</a:t>
            </a:r>
            <a:r>
              <a:rPr b="1" spc="-25" dirty="0">
                <a:latin typeface="ＭＳ Ｐゴシック"/>
                <a:cs typeface="ＭＳ Ｐゴシック"/>
              </a:rPr>
              <a:t>、形状により全く異なる性能が現れる。</a:t>
            </a:r>
            <a:endParaRPr dirty="0">
              <a:latin typeface="ＭＳ Ｐゴシック"/>
              <a:cs typeface="ＭＳ Ｐゴシック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005" y="1143000"/>
            <a:ext cx="2063495" cy="4572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537205" y="3048000"/>
            <a:ext cx="2807335" cy="990600"/>
            <a:chOff x="2394204" y="3048000"/>
            <a:chExt cx="2807335" cy="9906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1692" y="3323843"/>
              <a:ext cx="248412" cy="6675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0811" y="3429000"/>
              <a:ext cx="329184" cy="609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3276600"/>
              <a:ext cx="248412" cy="6675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4204" y="3048000"/>
              <a:ext cx="2807208" cy="4572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307592" y="4724400"/>
            <a:ext cx="2230120" cy="457200"/>
            <a:chOff x="164592" y="4724400"/>
            <a:chExt cx="2230120" cy="45720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5792" y="4724400"/>
              <a:ext cx="248412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92" y="4724400"/>
              <a:ext cx="2065020" cy="45720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802891" y="1752600"/>
            <a:ext cx="5036820" cy="1295400"/>
            <a:chOff x="659891" y="1752600"/>
            <a:chExt cx="5036820" cy="129540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7808" y="1752600"/>
              <a:ext cx="1898903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8903" y="1752600"/>
              <a:ext cx="1898904" cy="3810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891" y="1905000"/>
              <a:ext cx="1485900" cy="114300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91412" y="3429000"/>
            <a:ext cx="2063495" cy="91440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087361" y="1524761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46492" y="1524761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5612" y="1524761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0" y="0"/>
                </a:moveTo>
                <a:lnTo>
                  <a:pt x="71628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92541" y="152476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483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50323" y="1524761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29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27919" y="1524761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96371" y="1524761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205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51191" y="13533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30311" y="1353312"/>
            <a:ext cx="495300" cy="346249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97240" y="1353312"/>
            <a:ext cx="495300" cy="34624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55023" y="13533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32619" y="1353312"/>
            <a:ext cx="495300" cy="346249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01071" y="1353312"/>
            <a:ext cx="495300" cy="34624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17842" y="2134361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354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8496" y="213436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815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25612" y="213436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81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72729" y="2134361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409177" y="213436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81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56293" y="2134361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1815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03407" y="2134361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283196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13876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30311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77428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460992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008107" y="1962912"/>
            <a:ext cx="495300" cy="34624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2700"/>
              </a:lnSpc>
            </a:pPr>
            <a:r>
              <a:rPr sz="2400" b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77200" y="3200400"/>
            <a:ext cx="2063496" cy="45720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1793" y="4114800"/>
            <a:ext cx="1321307" cy="457200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8406766" y="720597"/>
            <a:ext cx="138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20" dirty="0">
                <a:latin typeface="ＭＳ Ｐゴシック"/>
                <a:cs typeface="ＭＳ Ｐゴシック"/>
              </a:rPr>
              <a:t>並び方の違い</a:t>
            </a:r>
            <a:endParaRPr>
              <a:latin typeface="ＭＳ Ｐゴシック"/>
              <a:cs typeface="ＭＳ Ｐゴシック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55941" y="2641472"/>
            <a:ext cx="203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ＭＳ Ｐゴシック"/>
                <a:cs typeface="ＭＳ Ｐゴシック"/>
              </a:rPr>
              <a:t>分子量</a:t>
            </a:r>
            <a:r>
              <a:rPr b="1" dirty="0">
                <a:latin typeface="ＭＳ Ｐゴシック"/>
                <a:cs typeface="ＭＳ Ｐゴシック"/>
              </a:rPr>
              <a:t>（</a:t>
            </a:r>
            <a:r>
              <a:rPr b="1" spc="-10" dirty="0">
                <a:latin typeface="ＭＳ Ｐゴシック"/>
                <a:cs typeface="ＭＳ Ｐゴシック"/>
              </a:rPr>
              <a:t>長さ</a:t>
            </a:r>
            <a:r>
              <a:rPr b="1" dirty="0">
                <a:latin typeface="ＭＳ Ｐゴシック"/>
                <a:cs typeface="ＭＳ Ｐゴシック"/>
              </a:rPr>
              <a:t>）</a:t>
            </a:r>
            <a:r>
              <a:rPr b="1" spc="-25" dirty="0">
                <a:latin typeface="ＭＳ Ｐゴシック"/>
                <a:cs typeface="ＭＳ Ｐゴシック"/>
              </a:rPr>
              <a:t>の違い</a:t>
            </a:r>
            <a:endParaRPr>
              <a:latin typeface="ＭＳ Ｐゴシック"/>
              <a:cs typeface="ＭＳ Ｐゴシック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56766" y="6299454"/>
            <a:ext cx="8356600" cy="434733"/>
          </a:xfrm>
          <a:prstGeom prst="rect">
            <a:avLst/>
          </a:prstGeom>
          <a:noFill/>
          <a:ln w="25907">
            <a:noFill/>
          </a:ln>
        </p:spPr>
        <p:txBody>
          <a:bodyPr vert="horz" wrap="square" lIns="0" tIns="64769" rIns="0" bIns="0" rtlCol="0">
            <a:spAutoFit/>
          </a:bodyPr>
          <a:lstStyle/>
          <a:p>
            <a:pPr marL="110489">
              <a:spcBef>
                <a:spcPts val="509"/>
              </a:spcBef>
            </a:pPr>
            <a:r>
              <a:rPr sz="2400" b="1" spc="-30" dirty="0">
                <a:solidFill>
                  <a:schemeClr val="accent2">
                    <a:lumMod val="50000"/>
                  </a:schemeClr>
                </a:solidFill>
                <a:latin typeface="ＭＳ Ｐゴシック"/>
                <a:cs typeface="ＭＳ Ｐゴシック"/>
              </a:rPr>
              <a:t>まだ未知の組み合わせなども多く、無限の可能性を秘めている</a:t>
            </a:r>
            <a:endParaRPr sz="2400" dirty="0">
              <a:solidFill>
                <a:schemeClr val="accent2">
                  <a:lumMod val="50000"/>
                </a:schemeClr>
              </a:solidFill>
              <a:latin typeface="ＭＳ Ｐゴシック"/>
              <a:cs typeface="ＭＳ Ｐゴシック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87491" y="5743447"/>
            <a:ext cx="3758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u="sng" spc="-25" dirty="0">
                <a:uFill>
                  <a:solidFill>
                    <a:srgbClr val="000000"/>
                  </a:solidFill>
                </a:uFill>
                <a:latin typeface="ＭＳ Ｐゴシック"/>
                <a:cs typeface="ＭＳ Ｐゴシック"/>
              </a:rPr>
              <a:t>要求性能により、分子構造制御が必要</a:t>
            </a:r>
            <a:endParaRPr>
              <a:latin typeface="ＭＳ Ｐゴシック"/>
              <a:cs typeface="ＭＳ Ｐゴシック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797296" y="5553462"/>
            <a:ext cx="599440" cy="706120"/>
            <a:chOff x="4654296" y="5553462"/>
            <a:chExt cx="599440" cy="706120"/>
          </a:xfrm>
        </p:grpSpPr>
        <p:sp>
          <p:nvSpPr>
            <p:cNvPr id="64" name="object 64"/>
            <p:cNvSpPr/>
            <p:nvPr/>
          </p:nvSpPr>
          <p:spPr>
            <a:xfrm>
              <a:off x="4664202" y="5563368"/>
              <a:ext cx="579120" cy="685800"/>
            </a:xfrm>
            <a:custGeom>
              <a:avLst/>
              <a:gdLst/>
              <a:ahLst/>
              <a:cxnLst/>
              <a:rect l="l" t="t" r="r" b="b"/>
              <a:pathLst>
                <a:path w="579120" h="685800">
                  <a:moveTo>
                    <a:pt x="434340" y="0"/>
                  </a:moveTo>
                  <a:lnTo>
                    <a:pt x="144780" y="0"/>
                  </a:lnTo>
                  <a:lnTo>
                    <a:pt x="144780" y="513969"/>
                  </a:lnTo>
                  <a:lnTo>
                    <a:pt x="0" y="513969"/>
                  </a:lnTo>
                  <a:lnTo>
                    <a:pt x="289560" y="685800"/>
                  </a:lnTo>
                  <a:lnTo>
                    <a:pt x="579120" y="513969"/>
                  </a:lnTo>
                  <a:lnTo>
                    <a:pt x="434340" y="513969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64202" y="5563368"/>
              <a:ext cx="579120" cy="685800"/>
            </a:xfrm>
            <a:custGeom>
              <a:avLst/>
              <a:gdLst/>
              <a:ahLst/>
              <a:cxnLst/>
              <a:rect l="l" t="t" r="r" b="b"/>
              <a:pathLst>
                <a:path w="579120" h="685800">
                  <a:moveTo>
                    <a:pt x="0" y="513969"/>
                  </a:moveTo>
                  <a:lnTo>
                    <a:pt x="144780" y="513969"/>
                  </a:lnTo>
                  <a:lnTo>
                    <a:pt x="144780" y="0"/>
                  </a:lnTo>
                  <a:lnTo>
                    <a:pt x="434340" y="0"/>
                  </a:lnTo>
                  <a:lnTo>
                    <a:pt x="434340" y="513969"/>
                  </a:lnTo>
                  <a:lnTo>
                    <a:pt x="579120" y="513969"/>
                  </a:lnTo>
                  <a:lnTo>
                    <a:pt x="289560" y="685800"/>
                  </a:lnTo>
                  <a:lnTo>
                    <a:pt x="0" y="51396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32BEC138-E01D-2F61-1B50-1E439C5BB755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いろいろな高分子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A45A-E635-94EA-9D59-FBE85CD8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C198920-A997-747D-77B2-4B658C27AA72}"/>
              </a:ext>
            </a:extLst>
          </p:cNvPr>
          <p:cNvGrpSpPr/>
          <p:nvPr/>
        </p:nvGrpSpPr>
        <p:grpSpPr>
          <a:xfrm>
            <a:off x="8927592" y="1"/>
            <a:ext cx="1979930" cy="467995"/>
            <a:chOff x="7784592" y="0"/>
            <a:chExt cx="1979930" cy="46799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4F9BE2F-0FC5-894A-11DE-44C19E3B12A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4592" y="0"/>
              <a:ext cx="1959863" cy="449579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18AEEAA-9C6B-B22B-F7AD-018311B9F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4404" y="0"/>
              <a:ext cx="1959862" cy="467868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4F6ACD2C-9EC6-32E0-92A7-8A99A89E13D7}"/>
              </a:ext>
            </a:extLst>
          </p:cNvPr>
          <p:cNvSpPr txBox="1"/>
          <p:nvPr/>
        </p:nvSpPr>
        <p:spPr>
          <a:xfrm>
            <a:off x="9063990" y="25400"/>
            <a:ext cx="1707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dirty="0">
                <a:solidFill>
                  <a:srgbClr val="FFFFFF"/>
                </a:solidFill>
                <a:latin typeface="Times New Roman"/>
                <a:cs typeface="Times New Roman"/>
              </a:rPr>
              <a:t>Iijima</a:t>
            </a:r>
            <a:r>
              <a:rPr b="1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Laboratory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5CCDBA-D320-73C6-F239-AA522ACD57F4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突然ですが</a:t>
            </a:r>
            <a:r>
              <a:rPr kumimoji="1"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DNA</a:t>
            </a:r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も高分子です・・・</a:t>
            </a:r>
          </a:p>
        </p:txBody>
      </p:sp>
      <p:grpSp>
        <p:nvGrpSpPr>
          <p:cNvPr id="30" name="object 2">
            <a:extLst>
              <a:ext uri="{FF2B5EF4-FFF2-40B4-BE49-F238E27FC236}">
                <a16:creationId xmlns:a16="http://schemas.microsoft.com/office/drawing/2014/main" id="{6D2A8809-75B9-2F0A-2623-B384BDD4DA2C}"/>
              </a:ext>
            </a:extLst>
          </p:cNvPr>
          <p:cNvGrpSpPr/>
          <p:nvPr/>
        </p:nvGrpSpPr>
        <p:grpSpPr>
          <a:xfrm>
            <a:off x="931078" y="1190485"/>
            <a:ext cx="2693035" cy="4819650"/>
            <a:chOff x="537972" y="1484376"/>
            <a:chExt cx="2693035" cy="4819650"/>
          </a:xfrm>
        </p:grpSpPr>
        <p:pic>
          <p:nvPicPr>
            <p:cNvPr id="31" name="object 3">
              <a:extLst>
                <a:ext uri="{FF2B5EF4-FFF2-40B4-BE49-F238E27FC236}">
                  <a16:creationId xmlns:a16="http://schemas.microsoft.com/office/drawing/2014/main" id="{82762D6C-B731-F3E2-59E8-BFBCF93E2E2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2" y="1484376"/>
              <a:ext cx="2692907" cy="4751831"/>
            </a:xfrm>
            <a:prstGeom prst="rect">
              <a:avLst/>
            </a:prstGeom>
          </p:spPr>
        </p:pic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6A58E64F-6DFD-342B-8EDB-C8650FFA5055}"/>
                </a:ext>
              </a:extLst>
            </p:cNvPr>
            <p:cNvSpPr/>
            <p:nvPr/>
          </p:nvSpPr>
          <p:spPr>
            <a:xfrm>
              <a:off x="907161" y="6252972"/>
              <a:ext cx="2174875" cy="0"/>
            </a:xfrm>
            <a:custGeom>
              <a:avLst/>
              <a:gdLst/>
              <a:ahLst/>
              <a:cxnLst/>
              <a:rect l="l" t="t" r="r" b="b"/>
              <a:pathLst>
                <a:path w="2174875">
                  <a:moveTo>
                    <a:pt x="0" y="0"/>
                  </a:moveTo>
                  <a:lnTo>
                    <a:pt x="217481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8750D7BB-47FF-0984-8455-5B72C6AF948E}"/>
                </a:ext>
              </a:extLst>
            </p:cNvPr>
            <p:cNvSpPr/>
            <p:nvPr/>
          </p:nvSpPr>
          <p:spPr>
            <a:xfrm>
              <a:off x="3005773" y="6208518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8B447A8C-3AB9-7351-47EE-8F95AA8A2FF1}"/>
                </a:ext>
              </a:extLst>
            </p:cNvPr>
            <p:cNvSpPr/>
            <p:nvPr/>
          </p:nvSpPr>
          <p:spPr>
            <a:xfrm>
              <a:off x="907163" y="6208518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88900"/>
                  </a:moveTo>
                  <a:lnTo>
                    <a:pt x="0" y="44450"/>
                  </a:lnTo>
                  <a:lnTo>
                    <a:pt x="762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7">
            <a:extLst>
              <a:ext uri="{FF2B5EF4-FFF2-40B4-BE49-F238E27FC236}">
                <a16:creationId xmlns:a16="http://schemas.microsoft.com/office/drawing/2014/main" id="{5D0292F1-D568-3CBC-6CF6-57E807856639}"/>
              </a:ext>
            </a:extLst>
          </p:cNvPr>
          <p:cNvSpPr txBox="1"/>
          <p:nvPr/>
        </p:nvSpPr>
        <p:spPr>
          <a:xfrm>
            <a:off x="1686410" y="5985510"/>
            <a:ext cx="1216025" cy="847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latin typeface="Arial"/>
                <a:cs typeface="Arial"/>
              </a:rPr>
              <a:t>2.0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nm</a:t>
            </a:r>
            <a:endParaRPr sz="1550">
              <a:latin typeface="Arial"/>
              <a:cs typeface="Arial"/>
            </a:endParaRPr>
          </a:p>
          <a:p>
            <a:pPr marL="114300" marR="5080" indent="-102235">
              <a:lnSpc>
                <a:spcPct val="112300"/>
              </a:lnSpc>
              <a:spcBef>
                <a:spcPts val="1105"/>
              </a:spcBef>
            </a:pPr>
            <a:r>
              <a:rPr sz="1300" dirty="0">
                <a:latin typeface="Arial"/>
                <a:cs typeface="Arial"/>
              </a:rPr>
              <a:t>DNA</a:t>
            </a:r>
            <a:r>
              <a:rPr sz="1300" b="0" spc="-10" dirty="0">
                <a:latin typeface="游ゴシック Medium"/>
                <a:cs typeface="游ゴシック Medium"/>
              </a:rPr>
              <a:t>の結晶構造</a:t>
            </a:r>
            <a:r>
              <a:rPr sz="1300" b="0" spc="-50" dirty="0">
                <a:latin typeface="游ゴシック Medium"/>
                <a:cs typeface="游ゴシック Medium"/>
              </a:rPr>
              <a:t> </a:t>
            </a:r>
            <a:r>
              <a:rPr sz="1300" dirty="0">
                <a:latin typeface="Arial"/>
                <a:cs typeface="Arial"/>
              </a:rPr>
              <a:t>(PDB</a:t>
            </a:r>
            <a:r>
              <a:rPr sz="1300" spc="10" dirty="0">
                <a:latin typeface="Arial"/>
                <a:cs typeface="Arial"/>
              </a:rPr>
              <a:t>: </a:t>
            </a:r>
            <a:r>
              <a:rPr sz="1300" spc="-10" dirty="0">
                <a:latin typeface="Arial"/>
                <a:cs typeface="Arial"/>
              </a:rPr>
              <a:t>1BNA)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" name="object 8">
            <a:extLst>
              <a:ext uri="{FF2B5EF4-FFF2-40B4-BE49-F238E27FC236}">
                <a16:creationId xmlns:a16="http://schemas.microsoft.com/office/drawing/2014/main" id="{AEA9A280-5AA9-4ED5-26A7-27D02FE51D96}"/>
              </a:ext>
            </a:extLst>
          </p:cNvPr>
          <p:cNvGrpSpPr/>
          <p:nvPr/>
        </p:nvGrpSpPr>
        <p:grpSpPr>
          <a:xfrm>
            <a:off x="2447457" y="5158981"/>
            <a:ext cx="1082040" cy="550545"/>
            <a:chOff x="2054351" y="5452872"/>
            <a:chExt cx="1082040" cy="550545"/>
          </a:xfrm>
        </p:grpSpPr>
        <p:sp>
          <p:nvSpPr>
            <p:cNvPr id="37" name="object 9">
              <a:extLst>
                <a:ext uri="{FF2B5EF4-FFF2-40B4-BE49-F238E27FC236}">
                  <a16:creationId xmlns:a16="http://schemas.microsoft.com/office/drawing/2014/main" id="{3C5111ED-F747-C240-09D2-9911B648ECA5}"/>
                </a:ext>
              </a:extLst>
            </p:cNvPr>
            <p:cNvSpPr/>
            <p:nvPr/>
          </p:nvSpPr>
          <p:spPr>
            <a:xfrm>
              <a:off x="2148839" y="5527933"/>
              <a:ext cx="0" cy="299720"/>
            </a:xfrm>
            <a:custGeom>
              <a:avLst/>
              <a:gdLst/>
              <a:ahLst/>
              <a:cxnLst/>
              <a:rect l="l" t="t" r="r" b="b"/>
              <a:pathLst>
                <a:path h="299720">
                  <a:moveTo>
                    <a:pt x="0" y="29966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C7F856C3-D761-C9BF-C520-D21DC625982F}"/>
                </a:ext>
              </a:extLst>
            </p:cNvPr>
            <p:cNvSpPr/>
            <p:nvPr/>
          </p:nvSpPr>
          <p:spPr>
            <a:xfrm>
              <a:off x="2104395" y="5527926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76200"/>
                  </a:moveTo>
                  <a:lnTo>
                    <a:pt x="44450" y="0"/>
                  </a:lnTo>
                  <a:lnTo>
                    <a:pt x="0" y="762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271CB5BB-647C-F7EF-90FB-52BA55938481}"/>
                </a:ext>
              </a:extLst>
            </p:cNvPr>
            <p:cNvSpPr/>
            <p:nvPr/>
          </p:nvSpPr>
          <p:spPr>
            <a:xfrm>
              <a:off x="2104393" y="5751400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0"/>
                  </a:moveTo>
                  <a:lnTo>
                    <a:pt x="44450" y="76200"/>
                  </a:lnTo>
                  <a:lnTo>
                    <a:pt x="88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91F69C1C-A483-3EDC-C26B-091A2F01730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351" y="5452872"/>
              <a:ext cx="1082039" cy="550163"/>
            </a:xfrm>
            <a:prstGeom prst="rect">
              <a:avLst/>
            </a:prstGeom>
          </p:spPr>
        </p:pic>
      </p:grpSp>
      <p:sp>
        <p:nvSpPr>
          <p:cNvPr id="41" name="object 13">
            <a:extLst>
              <a:ext uri="{FF2B5EF4-FFF2-40B4-BE49-F238E27FC236}">
                <a16:creationId xmlns:a16="http://schemas.microsoft.com/office/drawing/2014/main" id="{A2E9F361-2AC7-C75D-32DA-3EAE66100CD5}"/>
              </a:ext>
            </a:extLst>
          </p:cNvPr>
          <p:cNvSpPr txBox="1"/>
          <p:nvPr/>
        </p:nvSpPr>
        <p:spPr>
          <a:xfrm>
            <a:off x="2622098" y="5269029"/>
            <a:ext cx="73533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latin typeface="Arial"/>
                <a:cs typeface="Arial"/>
              </a:rPr>
              <a:t>0.34</a:t>
            </a:r>
            <a:r>
              <a:rPr sz="1550" spc="-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nm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2" name="object 14">
            <a:extLst>
              <a:ext uri="{FF2B5EF4-FFF2-40B4-BE49-F238E27FC236}">
                <a16:creationId xmlns:a16="http://schemas.microsoft.com/office/drawing/2014/main" id="{8ED74F43-DC88-3DB1-B46A-4ABD833205CD}"/>
              </a:ext>
            </a:extLst>
          </p:cNvPr>
          <p:cNvGrpSpPr/>
          <p:nvPr/>
        </p:nvGrpSpPr>
        <p:grpSpPr>
          <a:xfrm>
            <a:off x="4101378" y="808342"/>
            <a:ext cx="6517640" cy="4423410"/>
            <a:chOff x="3708272" y="1102233"/>
            <a:chExt cx="6517640" cy="4423410"/>
          </a:xfrm>
        </p:grpSpPr>
        <p:sp>
          <p:nvSpPr>
            <p:cNvPr id="43" name="object 15">
              <a:extLst>
                <a:ext uri="{FF2B5EF4-FFF2-40B4-BE49-F238E27FC236}">
                  <a16:creationId xmlns:a16="http://schemas.microsoft.com/office/drawing/2014/main" id="{AD3AE2AF-03C4-50F9-3E1D-AC919AD956B3}"/>
                </a:ext>
              </a:extLst>
            </p:cNvPr>
            <p:cNvSpPr/>
            <p:nvPr/>
          </p:nvSpPr>
          <p:spPr>
            <a:xfrm>
              <a:off x="3717797" y="1111758"/>
              <a:ext cx="6498590" cy="4404360"/>
            </a:xfrm>
            <a:custGeom>
              <a:avLst/>
              <a:gdLst/>
              <a:ahLst/>
              <a:cxnLst/>
              <a:rect l="l" t="t" r="r" b="b"/>
              <a:pathLst>
                <a:path w="6498590" h="4404360">
                  <a:moveTo>
                    <a:pt x="0" y="0"/>
                  </a:moveTo>
                  <a:lnTo>
                    <a:pt x="6498336" y="0"/>
                  </a:lnTo>
                  <a:lnTo>
                    <a:pt x="6498336" y="4404360"/>
                  </a:lnTo>
                  <a:lnTo>
                    <a:pt x="0" y="440436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01B6D8CE-FB9E-46A5-99A1-9F67735CD3F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8612" y="4049268"/>
              <a:ext cx="1239011" cy="1066799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80C4FCAF-7AFC-47C7-9004-88955E1B578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7219" y="2633472"/>
              <a:ext cx="1080515" cy="1078991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065500CF-0FF9-1B0E-92BE-2D3C19F89B1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5976" y="1680972"/>
              <a:ext cx="1152143" cy="1443227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1A8C280E-C8FF-B26E-0C9A-9917712FBC4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7375" y="3430524"/>
              <a:ext cx="1427987" cy="1362455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A8A91FAB-FA56-92DE-C10B-0E9E5C80232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1652" y="2798064"/>
              <a:ext cx="1258823" cy="1219199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6359E167-D9A0-D624-897C-C6F4E1D7AE0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5772" y="2218944"/>
              <a:ext cx="1239011" cy="1362455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69154B01-4734-669E-1959-53DD5CB2899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7064" y="1866912"/>
              <a:ext cx="5189206" cy="3209530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044624BE-4EAD-B527-C37D-E54E78EC8B2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3143" y="2404872"/>
              <a:ext cx="935735" cy="416051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6DE155F7-8849-0241-4B5A-08D9C6CAF0D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6851" y="4475988"/>
              <a:ext cx="935735" cy="416051"/>
            </a:xfrm>
            <a:prstGeom prst="rect">
              <a:avLst/>
            </a:prstGeom>
          </p:spPr>
        </p:pic>
      </p:grpSp>
      <p:sp>
        <p:nvSpPr>
          <p:cNvPr id="53" name="object 25">
            <a:extLst>
              <a:ext uri="{FF2B5EF4-FFF2-40B4-BE49-F238E27FC236}">
                <a16:creationId xmlns:a16="http://schemas.microsoft.com/office/drawing/2014/main" id="{20078C4B-B8B9-8366-2C1D-CC875E8AA4E0}"/>
              </a:ext>
            </a:extLst>
          </p:cNvPr>
          <p:cNvSpPr txBox="1"/>
          <p:nvPr/>
        </p:nvSpPr>
        <p:spPr>
          <a:xfrm>
            <a:off x="7342753" y="4238573"/>
            <a:ext cx="6832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b="1" spc="-15" dirty="0">
                <a:solidFill>
                  <a:srgbClr val="30479F"/>
                </a:solidFill>
                <a:latin typeface="游ゴシック"/>
                <a:cs typeface="游ゴシック"/>
              </a:rPr>
              <a:t>グアニン</a:t>
            </a:r>
            <a:endParaRPr sz="1300">
              <a:latin typeface="游ゴシック"/>
              <a:cs typeface="游ゴシック"/>
            </a:endParaRPr>
          </a:p>
        </p:txBody>
      </p:sp>
      <p:pic>
        <p:nvPicPr>
          <p:cNvPr id="54" name="object 26">
            <a:extLst>
              <a:ext uri="{FF2B5EF4-FFF2-40B4-BE49-F238E27FC236}">
                <a16:creationId xmlns:a16="http://schemas.microsoft.com/office/drawing/2014/main" id="{53044E46-C60C-0E19-78A4-609BBB088652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56390" y="1481569"/>
            <a:ext cx="768094" cy="416051"/>
          </a:xfrm>
          <a:prstGeom prst="rect">
            <a:avLst/>
          </a:prstGeom>
        </p:spPr>
      </p:pic>
      <p:sp>
        <p:nvSpPr>
          <p:cNvPr id="55" name="object 27">
            <a:extLst>
              <a:ext uri="{FF2B5EF4-FFF2-40B4-BE49-F238E27FC236}">
                <a16:creationId xmlns:a16="http://schemas.microsoft.com/office/drawing/2014/main" id="{67285970-2E77-A60B-55EB-73EB70FA2051}"/>
              </a:ext>
            </a:extLst>
          </p:cNvPr>
          <p:cNvSpPr txBox="1"/>
          <p:nvPr/>
        </p:nvSpPr>
        <p:spPr>
          <a:xfrm>
            <a:off x="5868223" y="1537525"/>
            <a:ext cx="1636395" cy="857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300" b="1" spc="-20" dirty="0">
                <a:solidFill>
                  <a:srgbClr val="558D0F"/>
                </a:solidFill>
                <a:latin typeface="游ゴシック"/>
                <a:cs typeface="游ゴシック"/>
              </a:rPr>
              <a:t>チミン</a:t>
            </a:r>
            <a:endParaRPr sz="1300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1300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</a:pPr>
            <a:r>
              <a:rPr sz="1300" b="1" spc="-15" dirty="0">
                <a:solidFill>
                  <a:srgbClr val="C00000"/>
                </a:solidFill>
                <a:latin typeface="游ゴシック"/>
                <a:cs typeface="游ゴシック"/>
              </a:rPr>
              <a:t>アデニン</a:t>
            </a:r>
            <a:endParaRPr sz="1300">
              <a:latin typeface="游ゴシック"/>
              <a:cs typeface="游ゴシック"/>
            </a:endParaRPr>
          </a:p>
        </p:txBody>
      </p:sp>
      <p:grpSp>
        <p:nvGrpSpPr>
          <p:cNvPr id="56" name="object 28">
            <a:extLst>
              <a:ext uri="{FF2B5EF4-FFF2-40B4-BE49-F238E27FC236}">
                <a16:creationId xmlns:a16="http://schemas.microsoft.com/office/drawing/2014/main" id="{6B2B14D7-4A0E-C731-F565-A600F236CFAA}"/>
              </a:ext>
            </a:extLst>
          </p:cNvPr>
          <p:cNvGrpSpPr/>
          <p:nvPr/>
        </p:nvGrpSpPr>
        <p:grpSpPr>
          <a:xfrm>
            <a:off x="4480473" y="2476741"/>
            <a:ext cx="4855845" cy="1150620"/>
            <a:chOff x="4087367" y="2770632"/>
            <a:chExt cx="4855845" cy="1150620"/>
          </a:xfrm>
        </p:grpSpPr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07A6D941-BC7D-4F64-9915-1B70656B151D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7096" y="3505200"/>
              <a:ext cx="935734" cy="416051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56EB6F8E-84FF-679C-3D48-05966F1BD57A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7367" y="2770632"/>
              <a:ext cx="768095" cy="416051"/>
            </a:xfrm>
            <a:prstGeom prst="rect">
              <a:avLst/>
            </a:prstGeom>
          </p:spPr>
        </p:pic>
      </p:grpSp>
      <p:sp>
        <p:nvSpPr>
          <p:cNvPr id="59" name="object 31">
            <a:extLst>
              <a:ext uri="{FF2B5EF4-FFF2-40B4-BE49-F238E27FC236}">
                <a16:creationId xmlns:a16="http://schemas.microsoft.com/office/drawing/2014/main" id="{DC273CC1-733D-2DED-20AB-E0817B72F436}"/>
              </a:ext>
            </a:extLst>
          </p:cNvPr>
          <p:cNvSpPr txBox="1"/>
          <p:nvPr/>
        </p:nvSpPr>
        <p:spPr>
          <a:xfrm>
            <a:off x="4612555" y="2532335"/>
            <a:ext cx="5156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b="1" spc="-20" dirty="0">
                <a:solidFill>
                  <a:srgbClr val="D75C00"/>
                </a:solidFill>
                <a:latin typeface="游ゴシック"/>
                <a:cs typeface="游ゴシック"/>
              </a:rPr>
              <a:t>リン酸</a:t>
            </a:r>
            <a:endParaRPr sz="1300">
              <a:latin typeface="游ゴシック"/>
              <a:cs typeface="游ゴシック"/>
            </a:endParaRPr>
          </a:p>
        </p:txBody>
      </p:sp>
      <p:pic>
        <p:nvPicPr>
          <p:cNvPr id="60" name="object 32">
            <a:extLst>
              <a:ext uri="{FF2B5EF4-FFF2-40B4-BE49-F238E27FC236}">
                <a16:creationId xmlns:a16="http://schemas.microsoft.com/office/drawing/2014/main" id="{51D75DE6-C687-029E-7764-434A5E87909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82809" y="4255249"/>
            <a:ext cx="1606295" cy="416051"/>
          </a:xfrm>
          <a:prstGeom prst="rect">
            <a:avLst/>
          </a:prstGeom>
        </p:spPr>
      </p:pic>
      <p:sp>
        <p:nvSpPr>
          <p:cNvPr id="61" name="object 33">
            <a:extLst>
              <a:ext uri="{FF2B5EF4-FFF2-40B4-BE49-F238E27FC236}">
                <a16:creationId xmlns:a16="http://schemas.microsoft.com/office/drawing/2014/main" id="{53995346-4BE8-A6DD-E32C-AFBC9B7F7980}"/>
              </a:ext>
            </a:extLst>
          </p:cNvPr>
          <p:cNvSpPr txBox="1"/>
          <p:nvPr/>
        </p:nvSpPr>
        <p:spPr>
          <a:xfrm>
            <a:off x="5014705" y="4311399"/>
            <a:ext cx="13538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0A779D"/>
                </a:solidFill>
                <a:latin typeface="游ゴシック"/>
                <a:cs typeface="游ゴシック"/>
              </a:rPr>
              <a:t>デオキシリボース</a:t>
            </a:r>
            <a:endParaRPr sz="1300">
              <a:latin typeface="游ゴシック"/>
              <a:cs typeface="游ゴシック"/>
            </a:endParaRPr>
          </a:p>
        </p:txBody>
      </p:sp>
      <p:grpSp>
        <p:nvGrpSpPr>
          <p:cNvPr id="62" name="object 34">
            <a:extLst>
              <a:ext uri="{FF2B5EF4-FFF2-40B4-BE49-F238E27FC236}">
                <a16:creationId xmlns:a16="http://schemas.microsoft.com/office/drawing/2014/main" id="{CC88FE74-9BA5-51BC-4B13-926F62B6E9A5}"/>
              </a:ext>
            </a:extLst>
          </p:cNvPr>
          <p:cNvGrpSpPr/>
          <p:nvPr/>
        </p:nvGrpSpPr>
        <p:grpSpPr>
          <a:xfrm>
            <a:off x="6422050" y="2990329"/>
            <a:ext cx="2799715" cy="1099185"/>
            <a:chOff x="6028944" y="3284220"/>
            <a:chExt cx="2799715" cy="1099185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E33ED0B1-2260-66D6-B8E1-A8D0AF9B143C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37932" y="3912108"/>
              <a:ext cx="990598" cy="470915"/>
            </a:xfrm>
            <a:prstGeom prst="rect">
              <a:avLst/>
            </a:prstGeom>
          </p:spPr>
        </p:pic>
        <p:pic>
          <p:nvPicPr>
            <p:cNvPr id="64" name="object 36">
              <a:extLst>
                <a:ext uri="{FF2B5EF4-FFF2-40B4-BE49-F238E27FC236}">
                  <a16:creationId xmlns:a16="http://schemas.microsoft.com/office/drawing/2014/main" id="{303A3E84-08D1-CBB5-AA1B-84C79002549D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05728" y="3284220"/>
              <a:ext cx="454151" cy="477011"/>
            </a:xfrm>
            <a:prstGeom prst="rect">
              <a:avLst/>
            </a:prstGeom>
          </p:spPr>
        </p:pic>
        <p:pic>
          <p:nvPicPr>
            <p:cNvPr id="65" name="object 37">
              <a:extLst>
                <a:ext uri="{FF2B5EF4-FFF2-40B4-BE49-F238E27FC236}">
                  <a16:creationId xmlns:a16="http://schemas.microsoft.com/office/drawing/2014/main" id="{EA6B8F59-7BEE-A07A-6965-D8AC8CB7E826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3744" y="3284220"/>
              <a:ext cx="382523" cy="477011"/>
            </a:xfrm>
            <a:prstGeom prst="rect">
              <a:avLst/>
            </a:prstGeom>
          </p:spPr>
        </p:pic>
        <p:pic>
          <p:nvPicPr>
            <p:cNvPr id="66" name="object 38">
              <a:extLst>
                <a:ext uri="{FF2B5EF4-FFF2-40B4-BE49-F238E27FC236}">
                  <a16:creationId xmlns:a16="http://schemas.microsoft.com/office/drawing/2014/main" id="{626C078E-2D64-95E4-4897-03ADFDE4E0DE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90132" y="3284220"/>
              <a:ext cx="454151" cy="477011"/>
            </a:xfrm>
            <a:prstGeom prst="rect">
              <a:avLst/>
            </a:prstGeom>
          </p:spPr>
        </p:pic>
        <p:pic>
          <p:nvPicPr>
            <p:cNvPr id="67" name="object 39">
              <a:extLst>
                <a:ext uri="{FF2B5EF4-FFF2-40B4-BE49-F238E27FC236}">
                  <a16:creationId xmlns:a16="http://schemas.microsoft.com/office/drawing/2014/main" id="{091E71C2-94C6-593D-B496-1BCB001AD09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28944" y="3491484"/>
              <a:ext cx="990599" cy="470915"/>
            </a:xfrm>
            <a:prstGeom prst="rect">
              <a:avLst/>
            </a:prstGeom>
          </p:spPr>
        </p:pic>
      </p:grpSp>
      <p:sp>
        <p:nvSpPr>
          <p:cNvPr id="68" name="object 40">
            <a:extLst>
              <a:ext uri="{FF2B5EF4-FFF2-40B4-BE49-F238E27FC236}">
                <a16:creationId xmlns:a16="http://schemas.microsoft.com/office/drawing/2014/main" id="{D4CBC511-6B3B-35EE-6D30-A56A405BC955}"/>
              </a:ext>
            </a:extLst>
          </p:cNvPr>
          <p:cNvSpPr txBox="1"/>
          <p:nvPr/>
        </p:nvSpPr>
        <p:spPr>
          <a:xfrm>
            <a:off x="6582499" y="3085322"/>
            <a:ext cx="2633345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9705">
              <a:lnSpc>
                <a:spcPts val="1495"/>
              </a:lnSpc>
              <a:spcBef>
                <a:spcPts val="120"/>
              </a:spcBef>
            </a:pPr>
            <a:r>
              <a:rPr sz="1300" b="1" dirty="0">
                <a:solidFill>
                  <a:srgbClr val="0000FF"/>
                </a:solidFill>
                <a:latin typeface="Arial"/>
                <a:cs typeface="Arial"/>
              </a:rPr>
              <a:t>π-</a:t>
            </a:r>
            <a:r>
              <a:rPr sz="1300" b="1" spc="-50" dirty="0">
                <a:solidFill>
                  <a:srgbClr val="0000FF"/>
                </a:solidFill>
                <a:latin typeface="Arial"/>
                <a:cs typeface="Arial"/>
              </a:rPr>
              <a:t>π</a:t>
            </a:r>
            <a:endParaRPr sz="1300">
              <a:latin typeface="Arial"/>
              <a:cs typeface="Arial"/>
            </a:endParaRPr>
          </a:p>
          <a:p>
            <a:pPr>
              <a:lnSpc>
                <a:spcPts val="1495"/>
              </a:lnSpc>
              <a:tabLst>
                <a:tab pos="1949450" algn="l"/>
              </a:tabLst>
            </a:pPr>
            <a:r>
              <a:rPr sz="1950" b="1" baseline="-4273" dirty="0">
                <a:solidFill>
                  <a:srgbClr val="0000FF"/>
                </a:solidFill>
                <a:latin typeface="游ゴシック"/>
                <a:cs typeface="游ゴシック"/>
              </a:rPr>
              <a:t>相互作</a:t>
            </a:r>
            <a:r>
              <a:rPr sz="1950" b="1" spc="-75" baseline="-4273" dirty="0">
                <a:solidFill>
                  <a:srgbClr val="0000FF"/>
                </a:solidFill>
                <a:latin typeface="游ゴシック"/>
                <a:cs typeface="游ゴシック"/>
              </a:rPr>
              <a:t>用</a:t>
            </a:r>
            <a:r>
              <a:rPr sz="1950" b="1" baseline="-4273" dirty="0">
                <a:solidFill>
                  <a:srgbClr val="0000FF"/>
                </a:solidFill>
                <a:latin typeface="游ゴシック"/>
                <a:cs typeface="游ゴシック"/>
              </a:rPr>
              <a:t>	</a:t>
            </a:r>
            <a:r>
              <a:rPr sz="1300" b="1" dirty="0">
                <a:solidFill>
                  <a:srgbClr val="21735D"/>
                </a:solidFill>
                <a:latin typeface="游ゴシック"/>
                <a:cs typeface="游ゴシック"/>
              </a:rPr>
              <a:t>シトシ</a:t>
            </a:r>
            <a:r>
              <a:rPr sz="1300" b="1" spc="-50" dirty="0">
                <a:solidFill>
                  <a:srgbClr val="21735D"/>
                </a:solidFill>
                <a:latin typeface="游ゴシック"/>
                <a:cs typeface="游ゴシック"/>
              </a:rPr>
              <a:t>ン</a:t>
            </a:r>
            <a:endParaRPr sz="1300">
              <a:latin typeface="游ゴシック"/>
              <a:cs typeface="游ゴシック"/>
            </a:endParaRPr>
          </a:p>
          <a:p>
            <a:pPr marR="146050" algn="r">
              <a:lnSpc>
                <a:spcPct val="100000"/>
              </a:lnSpc>
              <a:spcBef>
                <a:spcPts val="1860"/>
              </a:spcBef>
            </a:pPr>
            <a:r>
              <a:rPr sz="1300" b="1" spc="-15" dirty="0">
                <a:solidFill>
                  <a:srgbClr val="0000FF"/>
                </a:solidFill>
                <a:latin typeface="游ゴシック"/>
                <a:cs typeface="游ゴシック"/>
              </a:rPr>
              <a:t>水素結合</a:t>
            </a:r>
            <a:endParaRPr sz="1300">
              <a:latin typeface="游ゴシック"/>
              <a:cs typeface="游ゴシック"/>
            </a:endParaRPr>
          </a:p>
        </p:txBody>
      </p:sp>
      <p:grpSp>
        <p:nvGrpSpPr>
          <p:cNvPr id="69" name="object 41">
            <a:extLst>
              <a:ext uri="{FF2B5EF4-FFF2-40B4-BE49-F238E27FC236}">
                <a16:creationId xmlns:a16="http://schemas.microsoft.com/office/drawing/2014/main" id="{4636F4B8-834A-B574-7931-5EA804865CF3}"/>
              </a:ext>
            </a:extLst>
          </p:cNvPr>
          <p:cNvGrpSpPr/>
          <p:nvPr/>
        </p:nvGrpSpPr>
        <p:grpSpPr>
          <a:xfrm>
            <a:off x="9293265" y="2566657"/>
            <a:ext cx="1325880" cy="672465"/>
            <a:chOff x="8900159" y="2860548"/>
            <a:chExt cx="1325880" cy="672465"/>
          </a:xfrm>
        </p:grpSpPr>
        <p:pic>
          <p:nvPicPr>
            <p:cNvPr id="70" name="object 42">
              <a:extLst>
                <a:ext uri="{FF2B5EF4-FFF2-40B4-BE49-F238E27FC236}">
                  <a16:creationId xmlns:a16="http://schemas.microsoft.com/office/drawing/2014/main" id="{BBCFD265-EB47-A8FD-817A-B5FDE107A5E7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00159" y="2860548"/>
              <a:ext cx="1325879" cy="470915"/>
            </a:xfrm>
            <a:prstGeom prst="rect">
              <a:avLst/>
            </a:prstGeom>
          </p:spPr>
        </p:pic>
        <p:pic>
          <p:nvPicPr>
            <p:cNvPr id="71" name="object 43">
              <a:extLst>
                <a:ext uri="{FF2B5EF4-FFF2-40B4-BE49-F238E27FC236}">
                  <a16:creationId xmlns:a16="http://schemas.microsoft.com/office/drawing/2014/main" id="{70C5F76F-D5FD-413A-939C-823EAC5DFCCB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3979" y="3061716"/>
              <a:ext cx="1158238" cy="470915"/>
            </a:xfrm>
            <a:prstGeom prst="rect">
              <a:avLst/>
            </a:prstGeom>
          </p:spPr>
        </p:pic>
      </p:grpSp>
      <p:sp>
        <p:nvSpPr>
          <p:cNvPr id="72" name="object 44">
            <a:extLst>
              <a:ext uri="{FF2B5EF4-FFF2-40B4-BE49-F238E27FC236}">
                <a16:creationId xmlns:a16="http://schemas.microsoft.com/office/drawing/2014/main" id="{14A8A6E5-F86A-8172-F5BD-21B005E20E28}"/>
              </a:ext>
            </a:extLst>
          </p:cNvPr>
          <p:cNvSpPr txBox="1"/>
          <p:nvPr/>
        </p:nvSpPr>
        <p:spPr>
          <a:xfrm>
            <a:off x="9453016" y="2650477"/>
            <a:ext cx="1018540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0000FF"/>
                </a:solidFill>
                <a:latin typeface="游ゴシック"/>
                <a:cs typeface="游ゴシック"/>
              </a:rPr>
              <a:t>静電相互作用</a:t>
            </a:r>
            <a:endParaRPr sz="1300">
              <a:latin typeface="游ゴシック"/>
              <a:cs typeface="游ゴシック"/>
            </a:endParaRPr>
          </a:p>
          <a:p>
            <a:pPr marL="83820">
              <a:lnSpc>
                <a:spcPct val="100000"/>
              </a:lnSpc>
              <a:spcBef>
                <a:spcPts val="20"/>
              </a:spcBef>
            </a:pPr>
            <a:r>
              <a:rPr sz="1300" b="1" dirty="0">
                <a:solidFill>
                  <a:srgbClr val="0000FF"/>
                </a:solidFill>
                <a:latin typeface="游ゴシック"/>
                <a:cs typeface="游ゴシック"/>
              </a:rPr>
              <a:t>（反発力</a:t>
            </a:r>
            <a:r>
              <a:rPr sz="1300" b="1" spc="-50" dirty="0">
                <a:solidFill>
                  <a:srgbClr val="0000FF"/>
                </a:solidFill>
                <a:latin typeface="游ゴシック"/>
                <a:cs typeface="游ゴシック"/>
              </a:rPr>
              <a:t>）</a:t>
            </a:r>
            <a:endParaRPr sz="1300">
              <a:latin typeface="游ゴシック"/>
              <a:cs typeface="游ゴシック"/>
            </a:endParaRPr>
          </a:p>
        </p:txBody>
      </p:sp>
      <p:grpSp>
        <p:nvGrpSpPr>
          <p:cNvPr id="73" name="object 45">
            <a:extLst>
              <a:ext uri="{FF2B5EF4-FFF2-40B4-BE49-F238E27FC236}">
                <a16:creationId xmlns:a16="http://schemas.microsoft.com/office/drawing/2014/main" id="{C1086202-D556-DC62-96EC-2496A19DBD8B}"/>
              </a:ext>
            </a:extLst>
          </p:cNvPr>
          <p:cNvGrpSpPr/>
          <p:nvPr/>
        </p:nvGrpSpPr>
        <p:grpSpPr>
          <a:xfrm>
            <a:off x="1010707" y="812469"/>
            <a:ext cx="3096260" cy="4406900"/>
            <a:chOff x="617601" y="1106360"/>
            <a:chExt cx="3096260" cy="4406900"/>
          </a:xfrm>
        </p:grpSpPr>
        <p:sp>
          <p:nvSpPr>
            <p:cNvPr id="74" name="object 46">
              <a:extLst>
                <a:ext uri="{FF2B5EF4-FFF2-40B4-BE49-F238E27FC236}">
                  <a16:creationId xmlns:a16="http://schemas.microsoft.com/office/drawing/2014/main" id="{2708FCCE-6565-1034-56BF-FD820074D200}"/>
                </a:ext>
              </a:extLst>
            </p:cNvPr>
            <p:cNvSpPr/>
            <p:nvPr/>
          </p:nvSpPr>
          <p:spPr>
            <a:xfrm>
              <a:off x="627126" y="3463290"/>
              <a:ext cx="2458720" cy="798830"/>
            </a:xfrm>
            <a:custGeom>
              <a:avLst/>
              <a:gdLst/>
              <a:ahLst/>
              <a:cxnLst/>
              <a:rect l="l" t="t" r="r" b="b"/>
              <a:pathLst>
                <a:path w="2458720" h="798829">
                  <a:moveTo>
                    <a:pt x="0" y="0"/>
                  </a:moveTo>
                  <a:lnTo>
                    <a:pt x="2458212" y="0"/>
                  </a:lnTo>
                  <a:lnTo>
                    <a:pt x="2458212" y="798576"/>
                  </a:lnTo>
                  <a:lnTo>
                    <a:pt x="0" y="79857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7">
              <a:extLst>
                <a:ext uri="{FF2B5EF4-FFF2-40B4-BE49-F238E27FC236}">
                  <a16:creationId xmlns:a16="http://schemas.microsoft.com/office/drawing/2014/main" id="{77539102-D786-E9F1-FE92-E70A74A6ACB9}"/>
                </a:ext>
              </a:extLst>
            </p:cNvPr>
            <p:cNvSpPr/>
            <p:nvPr/>
          </p:nvSpPr>
          <p:spPr>
            <a:xfrm>
              <a:off x="3084577" y="4261102"/>
              <a:ext cx="627380" cy="1250315"/>
            </a:xfrm>
            <a:custGeom>
              <a:avLst/>
              <a:gdLst/>
              <a:ahLst/>
              <a:cxnLst/>
              <a:rect l="l" t="t" r="r" b="b"/>
              <a:pathLst>
                <a:path w="627379" h="1250314">
                  <a:moveTo>
                    <a:pt x="627126" y="125028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48">
              <a:extLst>
                <a:ext uri="{FF2B5EF4-FFF2-40B4-BE49-F238E27FC236}">
                  <a16:creationId xmlns:a16="http://schemas.microsoft.com/office/drawing/2014/main" id="{26CE9646-175F-25ED-1F6D-52B7C3B31ECB}"/>
                </a:ext>
              </a:extLst>
            </p:cNvPr>
            <p:cNvSpPr/>
            <p:nvPr/>
          </p:nvSpPr>
          <p:spPr>
            <a:xfrm>
              <a:off x="3084577" y="1107948"/>
              <a:ext cx="627380" cy="2339340"/>
            </a:xfrm>
            <a:custGeom>
              <a:avLst/>
              <a:gdLst/>
              <a:ahLst/>
              <a:cxnLst/>
              <a:rect l="l" t="t" r="r" b="b"/>
              <a:pathLst>
                <a:path w="627379" h="2339340">
                  <a:moveTo>
                    <a:pt x="627126" y="0"/>
                  </a:moveTo>
                  <a:lnTo>
                    <a:pt x="0" y="23390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49">
            <a:extLst>
              <a:ext uri="{FF2B5EF4-FFF2-40B4-BE49-F238E27FC236}">
                <a16:creationId xmlns:a16="http://schemas.microsoft.com/office/drawing/2014/main" id="{C4F516F4-12A3-EC12-DD15-0E3FDDCC0053}"/>
              </a:ext>
            </a:extLst>
          </p:cNvPr>
          <p:cNvSpPr txBox="1"/>
          <p:nvPr/>
        </p:nvSpPr>
        <p:spPr>
          <a:xfrm>
            <a:off x="4440596" y="6029681"/>
            <a:ext cx="5971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latin typeface="Arial"/>
                <a:cs typeface="Arial"/>
              </a:rPr>
              <a:t>DNA</a:t>
            </a:r>
            <a:r>
              <a:rPr sz="2800" b="1" spc="-30" dirty="0">
                <a:latin typeface="ＭＳ Ｐゴシック"/>
                <a:cs typeface="ＭＳ Ｐゴシック"/>
              </a:rPr>
              <a:t>は材料科学的な観点からも魅力的</a:t>
            </a:r>
            <a:endParaRPr sz="2800" dirty="0">
              <a:latin typeface="ＭＳ Ｐゴシック"/>
              <a:cs typeface="ＭＳ Ｐゴシック"/>
            </a:endParaRPr>
          </a:p>
        </p:txBody>
      </p:sp>
      <p:sp>
        <p:nvSpPr>
          <p:cNvPr id="78" name="object 50">
            <a:extLst>
              <a:ext uri="{FF2B5EF4-FFF2-40B4-BE49-F238E27FC236}">
                <a16:creationId xmlns:a16="http://schemas.microsoft.com/office/drawing/2014/main" id="{B4EBD5D5-F5EC-657C-FB89-BA09EEFCB31A}"/>
              </a:ext>
            </a:extLst>
          </p:cNvPr>
          <p:cNvSpPr txBox="1"/>
          <p:nvPr/>
        </p:nvSpPr>
        <p:spPr>
          <a:xfrm>
            <a:off x="836117" y="786410"/>
            <a:ext cx="247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27660" algn="l"/>
              </a:tabLst>
            </a:pPr>
            <a:r>
              <a:rPr sz="2400" b="1" spc="-10" dirty="0">
                <a:latin typeface="游ゴシック"/>
                <a:cs typeface="游ゴシック"/>
              </a:rPr>
              <a:t>二重らせん構造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79" name="object 51">
            <a:extLst>
              <a:ext uri="{FF2B5EF4-FFF2-40B4-BE49-F238E27FC236}">
                <a16:creationId xmlns:a16="http://schemas.microsoft.com/office/drawing/2014/main" id="{CB9A4B53-F8A3-CB59-8A24-B5A760D0604F}"/>
              </a:ext>
            </a:extLst>
          </p:cNvPr>
          <p:cNvSpPr txBox="1"/>
          <p:nvPr/>
        </p:nvSpPr>
        <p:spPr>
          <a:xfrm>
            <a:off x="7340657" y="4712728"/>
            <a:ext cx="307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indent="-31496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14960" algn="l"/>
              </a:tabLst>
            </a:pPr>
            <a:r>
              <a:rPr sz="2400" b="1" spc="-10" dirty="0">
                <a:latin typeface="游ゴシック"/>
                <a:cs typeface="游ゴシック"/>
              </a:rPr>
              <a:t>弱い結合・相互作用</a:t>
            </a:r>
            <a:endParaRPr sz="2400">
              <a:latin typeface="游ゴシック"/>
              <a:cs typeface="游ゴシック"/>
            </a:endParaRPr>
          </a:p>
        </p:txBody>
      </p:sp>
      <p:sp>
        <p:nvSpPr>
          <p:cNvPr id="80" name="object 52">
            <a:extLst>
              <a:ext uri="{FF2B5EF4-FFF2-40B4-BE49-F238E27FC236}">
                <a16:creationId xmlns:a16="http://schemas.microsoft.com/office/drawing/2014/main" id="{E850D716-113C-C49C-8CD7-5A1EDFA56E13}"/>
              </a:ext>
            </a:extLst>
          </p:cNvPr>
          <p:cNvSpPr txBox="1"/>
          <p:nvPr/>
        </p:nvSpPr>
        <p:spPr>
          <a:xfrm>
            <a:off x="4256472" y="919356"/>
            <a:ext cx="2157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indent="-31496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14960" algn="l"/>
              </a:tabLst>
            </a:pPr>
            <a:r>
              <a:rPr sz="2400" b="1" spc="-10" dirty="0">
                <a:latin typeface="游ゴシック"/>
                <a:cs typeface="游ゴシック"/>
              </a:rPr>
              <a:t>多様な官能基</a:t>
            </a:r>
            <a:endParaRPr sz="2400">
              <a:latin typeface="游ゴシック"/>
              <a:cs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5080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46954" y="3725155"/>
            <a:ext cx="3662437" cy="2528030"/>
            <a:chOff x="781812" y="3829811"/>
            <a:chExt cx="4445635" cy="2581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812" y="3829811"/>
              <a:ext cx="4445507" cy="2581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3893819"/>
              <a:ext cx="4262627" cy="2398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6769" y="3874769"/>
              <a:ext cx="4300855" cy="2437130"/>
            </a:xfrm>
            <a:custGeom>
              <a:avLst/>
              <a:gdLst/>
              <a:ahLst/>
              <a:cxnLst/>
              <a:rect l="l" t="t" r="r" b="b"/>
              <a:pathLst>
                <a:path w="4300855" h="2437129">
                  <a:moveTo>
                    <a:pt x="0" y="0"/>
                  </a:moveTo>
                  <a:lnTo>
                    <a:pt x="4300728" y="0"/>
                  </a:lnTo>
                  <a:lnTo>
                    <a:pt x="4300728" y="2436876"/>
                  </a:lnTo>
                  <a:lnTo>
                    <a:pt x="0" y="243687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86523" y="6263913"/>
            <a:ext cx="3063355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b="1" spc="-5" dirty="0">
                <a:latin typeface="游ゴシック"/>
                <a:cs typeface="游ゴシック"/>
              </a:rPr>
              <a:t>弾力性の高いゲル状物質</a:t>
            </a:r>
            <a:endParaRPr sz="2176" dirty="0">
              <a:latin typeface="游ゴシック"/>
              <a:cs typeface="游ゴシック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05662" y="921143"/>
            <a:ext cx="2779477" cy="2082736"/>
            <a:chOff x="6819900" y="4029455"/>
            <a:chExt cx="3065145" cy="22967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900" y="4029455"/>
              <a:ext cx="3064763" cy="2296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74429" y="5621273"/>
              <a:ext cx="1007744" cy="619125"/>
            </a:xfrm>
            <a:custGeom>
              <a:avLst/>
              <a:gdLst/>
              <a:ahLst/>
              <a:cxnLst/>
              <a:rect l="l" t="t" r="r" b="b"/>
              <a:pathLst>
                <a:path w="1007745" h="619125">
                  <a:moveTo>
                    <a:pt x="1007364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1007364" y="618744"/>
                  </a:lnTo>
                  <a:lnTo>
                    <a:pt x="1007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713651" y="2374796"/>
            <a:ext cx="913823" cy="50699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77352" rIns="0" bIns="0" rtlCol="0">
            <a:spAutoFit/>
          </a:bodyPr>
          <a:lstStyle/>
          <a:p>
            <a:pPr marL="101920">
              <a:spcBef>
                <a:spcPts val="1396"/>
              </a:spcBef>
            </a:pPr>
            <a:r>
              <a:rPr sz="2131" dirty="0">
                <a:latin typeface="Times New Roman"/>
                <a:cs typeface="Times New Roman"/>
              </a:rPr>
              <a:t>50</a:t>
            </a:r>
            <a:r>
              <a:rPr sz="2131" spc="9" dirty="0">
                <a:latin typeface="Times New Roman"/>
                <a:cs typeface="Times New Roman"/>
              </a:rPr>
              <a:t> </a:t>
            </a:r>
            <a:r>
              <a:rPr sz="2131" spc="-32" dirty="0">
                <a:latin typeface="Calibri"/>
                <a:cs typeface="Calibri"/>
              </a:rPr>
              <a:t>μm</a:t>
            </a:r>
            <a:endParaRPr sz="2131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855532" y="2497332"/>
            <a:ext cx="631097" cy="66219"/>
            <a:chOff x="8930893" y="5756402"/>
            <a:chExt cx="695960" cy="73025"/>
          </a:xfrm>
        </p:grpSpPr>
        <p:sp>
          <p:nvSpPr>
            <p:cNvPr id="12" name="object 12"/>
            <p:cNvSpPr/>
            <p:nvPr/>
          </p:nvSpPr>
          <p:spPr>
            <a:xfrm>
              <a:off x="8943593" y="5769102"/>
              <a:ext cx="670560" cy="47625"/>
            </a:xfrm>
            <a:custGeom>
              <a:avLst/>
              <a:gdLst/>
              <a:ahLst/>
              <a:cxnLst/>
              <a:rect l="l" t="t" r="r" b="b"/>
              <a:pathLst>
                <a:path w="670559" h="47625">
                  <a:moveTo>
                    <a:pt x="670559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670559" y="47243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3" name="object 13"/>
            <p:cNvSpPr/>
            <p:nvPr/>
          </p:nvSpPr>
          <p:spPr>
            <a:xfrm>
              <a:off x="8943593" y="5769102"/>
              <a:ext cx="670560" cy="47625"/>
            </a:xfrm>
            <a:custGeom>
              <a:avLst/>
              <a:gdLst/>
              <a:ahLst/>
              <a:cxnLst/>
              <a:rect l="l" t="t" r="r" b="b"/>
              <a:pathLst>
                <a:path w="670559" h="47625">
                  <a:moveTo>
                    <a:pt x="0" y="0"/>
                  </a:moveTo>
                  <a:lnTo>
                    <a:pt x="670559" y="0"/>
                  </a:lnTo>
                  <a:lnTo>
                    <a:pt x="670559" y="47243"/>
                  </a:lnTo>
                  <a:lnTo>
                    <a:pt x="0" y="472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29217" y="582497"/>
            <a:ext cx="2960284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dirty="0">
                <a:latin typeface="游ゴシック Medium"/>
                <a:cs typeface="游ゴシック Medium"/>
              </a:rPr>
              <a:t>断面の</a:t>
            </a:r>
            <a:r>
              <a:rPr sz="1632" dirty="0">
                <a:latin typeface="Arial"/>
                <a:cs typeface="Arial"/>
              </a:rPr>
              <a:t>SEM</a:t>
            </a:r>
            <a:r>
              <a:rPr sz="1632" dirty="0">
                <a:latin typeface="游ゴシック Medium"/>
                <a:cs typeface="游ゴシック Medium"/>
              </a:rPr>
              <a:t>画像（凍結乾燥後</a:t>
            </a:r>
            <a:r>
              <a:rPr sz="1632" spc="-45" dirty="0">
                <a:latin typeface="游ゴシック Medium"/>
                <a:cs typeface="游ゴシック Medium"/>
              </a:rPr>
              <a:t>）</a:t>
            </a:r>
            <a:endParaRPr sz="1632">
              <a:latin typeface="游ゴシック Medium"/>
              <a:cs typeface="游ゴシック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62917" y="3082536"/>
            <a:ext cx="2510569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176" b="1" spc="-9" dirty="0">
                <a:latin typeface="游ゴシック"/>
                <a:cs typeface="游ゴシック"/>
              </a:rPr>
              <a:t>三次元的な網目構造</a:t>
            </a:r>
            <a:endParaRPr sz="2176">
              <a:latin typeface="游ゴシック"/>
              <a:cs typeface="游ゴシック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3836" y="1248140"/>
            <a:ext cx="8199657" cy="1819587"/>
            <a:chOff x="825753" y="1263142"/>
            <a:chExt cx="9042400" cy="2006600"/>
          </a:xfrm>
        </p:grpSpPr>
        <p:sp>
          <p:nvSpPr>
            <p:cNvPr id="17" name="object 17"/>
            <p:cNvSpPr/>
            <p:nvPr/>
          </p:nvSpPr>
          <p:spPr>
            <a:xfrm>
              <a:off x="832103" y="1269492"/>
              <a:ext cx="9029700" cy="1993900"/>
            </a:xfrm>
            <a:custGeom>
              <a:avLst/>
              <a:gdLst/>
              <a:ahLst/>
              <a:cxnLst/>
              <a:rect l="l" t="t" r="r" b="b"/>
              <a:pathLst>
                <a:path w="9029700" h="1993900">
                  <a:moveTo>
                    <a:pt x="0" y="0"/>
                  </a:moveTo>
                  <a:lnTo>
                    <a:pt x="9029700" y="0"/>
                  </a:lnTo>
                  <a:lnTo>
                    <a:pt x="9029700" y="1993392"/>
                  </a:lnTo>
                  <a:lnTo>
                    <a:pt x="0" y="19933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205" y="2032952"/>
              <a:ext cx="451361" cy="9214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96355" y="1492769"/>
              <a:ext cx="266700" cy="273685"/>
            </a:xfrm>
            <a:custGeom>
              <a:avLst/>
              <a:gdLst/>
              <a:ahLst/>
              <a:cxnLst/>
              <a:rect l="l" t="t" r="r" b="b"/>
              <a:pathLst>
                <a:path w="266700" h="273685">
                  <a:moveTo>
                    <a:pt x="32105" y="0"/>
                  </a:moveTo>
                  <a:lnTo>
                    <a:pt x="0" y="37337"/>
                  </a:lnTo>
                  <a:lnTo>
                    <a:pt x="245922" y="272389"/>
                  </a:lnTo>
                  <a:lnTo>
                    <a:pt x="249262" y="272034"/>
                  </a:lnTo>
                  <a:lnTo>
                    <a:pt x="250672" y="273062"/>
                  </a:lnTo>
                  <a:lnTo>
                    <a:pt x="259943" y="266776"/>
                  </a:lnTo>
                  <a:lnTo>
                    <a:pt x="266230" y="256705"/>
                  </a:lnTo>
                  <a:lnTo>
                    <a:pt x="263956" y="257898"/>
                  </a:lnTo>
                  <a:lnTo>
                    <a:pt x="265036" y="253276"/>
                  </a:lnTo>
                  <a:lnTo>
                    <a:pt x="118171" y="93848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EBF3F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0" name="object 20"/>
            <p:cNvSpPr/>
            <p:nvPr/>
          </p:nvSpPr>
          <p:spPr>
            <a:xfrm>
              <a:off x="3996355" y="1492769"/>
              <a:ext cx="266700" cy="273685"/>
            </a:xfrm>
            <a:custGeom>
              <a:avLst/>
              <a:gdLst/>
              <a:ahLst/>
              <a:cxnLst/>
              <a:rect l="l" t="t" r="r" b="b"/>
              <a:pathLst>
                <a:path w="266700" h="273685">
                  <a:moveTo>
                    <a:pt x="0" y="37337"/>
                  </a:moveTo>
                  <a:lnTo>
                    <a:pt x="245922" y="272389"/>
                  </a:lnTo>
                  <a:lnTo>
                    <a:pt x="249262" y="272034"/>
                  </a:lnTo>
                  <a:lnTo>
                    <a:pt x="250672" y="273062"/>
                  </a:lnTo>
                  <a:lnTo>
                    <a:pt x="259943" y="266776"/>
                  </a:lnTo>
                  <a:lnTo>
                    <a:pt x="266230" y="256705"/>
                  </a:lnTo>
                  <a:lnTo>
                    <a:pt x="263956" y="257898"/>
                  </a:lnTo>
                  <a:lnTo>
                    <a:pt x="265036" y="253276"/>
                  </a:lnTo>
                  <a:lnTo>
                    <a:pt x="194441" y="176813"/>
                  </a:lnTo>
                  <a:lnTo>
                    <a:pt x="118171" y="93848"/>
                  </a:lnTo>
                  <a:lnTo>
                    <a:pt x="57101" y="27278"/>
                  </a:lnTo>
                  <a:lnTo>
                    <a:pt x="32105" y="0"/>
                  </a:lnTo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2346" y="1365237"/>
              <a:ext cx="178576" cy="1785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4296" y="1773909"/>
              <a:ext cx="141382" cy="16539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36322" y="1594751"/>
            <a:ext cx="2531299" cy="9762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27639" algn="r">
              <a:spcBef>
                <a:spcPts val="91"/>
              </a:spcBef>
            </a:pPr>
            <a:r>
              <a:rPr sz="2176" b="1" spc="-23" dirty="0">
                <a:latin typeface="Arial"/>
                <a:cs typeface="Arial"/>
              </a:rPr>
              <a:t>H</a:t>
            </a:r>
            <a:r>
              <a:rPr sz="2176" b="1" spc="-34" baseline="-20833" dirty="0">
                <a:latin typeface="Arial"/>
                <a:cs typeface="Arial"/>
              </a:rPr>
              <a:t>2</a:t>
            </a:r>
            <a:r>
              <a:rPr sz="2176" b="1" spc="-23" dirty="0">
                <a:latin typeface="Arial"/>
                <a:cs typeface="Arial"/>
              </a:rPr>
              <a:t>O</a:t>
            </a:r>
            <a:endParaRPr sz="2176">
              <a:latin typeface="Arial"/>
              <a:cs typeface="Arial"/>
            </a:endParaRPr>
          </a:p>
          <a:p>
            <a:pPr marL="23033">
              <a:spcBef>
                <a:spcPts val="2317"/>
              </a:spcBef>
            </a:pPr>
            <a:r>
              <a:rPr sz="2176" b="1" dirty="0">
                <a:latin typeface="游ゴシック"/>
                <a:cs typeface="游ゴシック"/>
              </a:rPr>
              <a:t>サケ白子由来</a:t>
            </a:r>
            <a:r>
              <a:rPr sz="2176" b="1" spc="-23" dirty="0">
                <a:latin typeface="Arial"/>
                <a:cs typeface="Arial"/>
              </a:rPr>
              <a:t>DNA</a:t>
            </a:r>
            <a:endParaRPr sz="2176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87387" y="1723001"/>
            <a:ext cx="2789265" cy="1073902"/>
            <a:chOff x="5108447" y="1786807"/>
            <a:chExt cx="3075940" cy="1184275"/>
          </a:xfrm>
        </p:grpSpPr>
        <p:sp>
          <p:nvSpPr>
            <p:cNvPr id="25" name="object 25"/>
            <p:cNvSpPr/>
            <p:nvPr/>
          </p:nvSpPr>
          <p:spPr>
            <a:xfrm>
              <a:off x="5108447" y="2266188"/>
              <a:ext cx="1850389" cy="281940"/>
            </a:xfrm>
            <a:custGeom>
              <a:avLst/>
              <a:gdLst/>
              <a:ahLst/>
              <a:cxnLst/>
              <a:rect l="l" t="t" r="r" b="b"/>
              <a:pathLst>
                <a:path w="1850390" h="281939">
                  <a:moveTo>
                    <a:pt x="1709166" y="0"/>
                  </a:moveTo>
                  <a:lnTo>
                    <a:pt x="1709166" y="70485"/>
                  </a:lnTo>
                  <a:lnTo>
                    <a:pt x="0" y="70485"/>
                  </a:lnTo>
                  <a:lnTo>
                    <a:pt x="0" y="211455"/>
                  </a:lnTo>
                  <a:lnTo>
                    <a:pt x="1709166" y="211455"/>
                  </a:lnTo>
                  <a:lnTo>
                    <a:pt x="1709166" y="281940"/>
                  </a:lnTo>
                  <a:lnTo>
                    <a:pt x="1850136" y="140970"/>
                  </a:lnTo>
                  <a:lnTo>
                    <a:pt x="170916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59389" y="2152243"/>
              <a:ext cx="237490" cy="817244"/>
            </a:xfrm>
            <a:custGeom>
              <a:avLst/>
              <a:gdLst/>
              <a:ahLst/>
              <a:cxnLst/>
              <a:rect l="l" t="t" r="r" b="b"/>
              <a:pathLst>
                <a:path w="237490" h="817244">
                  <a:moveTo>
                    <a:pt x="236524" y="0"/>
                  </a:moveTo>
                  <a:lnTo>
                    <a:pt x="0" y="533"/>
                  </a:lnTo>
                  <a:lnTo>
                    <a:pt x="4902" y="686739"/>
                  </a:lnTo>
                  <a:lnTo>
                    <a:pt x="14706" y="715937"/>
                  </a:lnTo>
                  <a:lnTo>
                    <a:pt x="29806" y="749846"/>
                  </a:lnTo>
                  <a:lnTo>
                    <a:pt x="47955" y="776249"/>
                  </a:lnTo>
                  <a:lnTo>
                    <a:pt x="68605" y="799020"/>
                  </a:lnTo>
                  <a:lnTo>
                    <a:pt x="88950" y="816775"/>
                  </a:lnTo>
                  <a:lnTo>
                    <a:pt x="142100" y="813320"/>
                  </a:lnTo>
                  <a:lnTo>
                    <a:pt x="184848" y="770648"/>
                  </a:lnTo>
                  <a:lnTo>
                    <a:pt x="213677" y="721042"/>
                  </a:lnTo>
                  <a:lnTo>
                    <a:pt x="228803" y="641705"/>
                  </a:lnTo>
                  <a:lnTo>
                    <a:pt x="237426" y="28930"/>
                  </a:lnTo>
                  <a:lnTo>
                    <a:pt x="236524" y="0"/>
                  </a:lnTo>
                  <a:close/>
                </a:path>
              </a:pathLst>
            </a:custGeom>
            <a:solidFill>
              <a:srgbClr val="DEEBF7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759389" y="2152243"/>
              <a:ext cx="237490" cy="817244"/>
            </a:xfrm>
            <a:custGeom>
              <a:avLst/>
              <a:gdLst/>
              <a:ahLst/>
              <a:cxnLst/>
              <a:rect l="l" t="t" r="r" b="b"/>
              <a:pathLst>
                <a:path w="237490" h="817244">
                  <a:moveTo>
                    <a:pt x="0" y="533"/>
                  </a:moveTo>
                  <a:lnTo>
                    <a:pt x="4902" y="686739"/>
                  </a:lnTo>
                  <a:lnTo>
                    <a:pt x="29806" y="749846"/>
                  </a:lnTo>
                  <a:lnTo>
                    <a:pt x="68605" y="799020"/>
                  </a:lnTo>
                  <a:lnTo>
                    <a:pt x="88950" y="816775"/>
                  </a:lnTo>
                  <a:lnTo>
                    <a:pt x="142100" y="813320"/>
                  </a:lnTo>
                  <a:lnTo>
                    <a:pt x="184848" y="770648"/>
                  </a:lnTo>
                  <a:lnTo>
                    <a:pt x="213677" y="721042"/>
                  </a:lnTo>
                  <a:lnTo>
                    <a:pt x="228803" y="641705"/>
                  </a:lnTo>
                  <a:lnTo>
                    <a:pt x="237426" y="28930"/>
                  </a:lnTo>
                  <a:lnTo>
                    <a:pt x="236524" y="0"/>
                  </a:lnTo>
                  <a:lnTo>
                    <a:pt x="0" y="5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8" name="object 28"/>
            <p:cNvSpPr/>
            <p:nvPr/>
          </p:nvSpPr>
          <p:spPr>
            <a:xfrm>
              <a:off x="7725155" y="2051304"/>
              <a:ext cx="304800" cy="102235"/>
            </a:xfrm>
            <a:custGeom>
              <a:avLst/>
              <a:gdLst/>
              <a:ahLst/>
              <a:cxnLst/>
              <a:rect l="l" t="t" r="r" b="b"/>
              <a:pathLst>
                <a:path w="304800" h="102235">
                  <a:moveTo>
                    <a:pt x="304800" y="0"/>
                  </a:moveTo>
                  <a:lnTo>
                    <a:pt x="0" y="0"/>
                  </a:lnTo>
                  <a:lnTo>
                    <a:pt x="0" y="68618"/>
                  </a:lnTo>
                  <a:lnTo>
                    <a:pt x="33489" y="102107"/>
                  </a:lnTo>
                  <a:lnTo>
                    <a:pt x="271310" y="102107"/>
                  </a:lnTo>
                  <a:lnTo>
                    <a:pt x="304800" y="68618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DEEBF7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9" name="object 29"/>
            <p:cNvSpPr/>
            <p:nvPr/>
          </p:nvSpPr>
          <p:spPr>
            <a:xfrm>
              <a:off x="7725155" y="2051304"/>
              <a:ext cx="304800" cy="102235"/>
            </a:xfrm>
            <a:custGeom>
              <a:avLst/>
              <a:gdLst/>
              <a:ahLst/>
              <a:cxnLst/>
              <a:rect l="l" t="t" r="r" b="b"/>
              <a:pathLst>
                <a:path w="304800" h="102235">
                  <a:moveTo>
                    <a:pt x="0" y="0"/>
                  </a:moveTo>
                  <a:lnTo>
                    <a:pt x="304800" y="0"/>
                  </a:lnTo>
                  <a:lnTo>
                    <a:pt x="304800" y="68618"/>
                  </a:lnTo>
                  <a:lnTo>
                    <a:pt x="271310" y="102107"/>
                  </a:lnTo>
                  <a:lnTo>
                    <a:pt x="33489" y="102107"/>
                  </a:lnTo>
                  <a:lnTo>
                    <a:pt x="0" y="6861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4881" y="2693018"/>
              <a:ext cx="203835" cy="263525"/>
            </a:xfrm>
            <a:custGeom>
              <a:avLst/>
              <a:gdLst/>
              <a:ahLst/>
              <a:cxnLst/>
              <a:rect l="l" t="t" r="r" b="b"/>
              <a:pathLst>
                <a:path w="203834" h="263525">
                  <a:moveTo>
                    <a:pt x="203733" y="0"/>
                  </a:moveTo>
                  <a:lnTo>
                    <a:pt x="139" y="3517"/>
                  </a:lnTo>
                  <a:lnTo>
                    <a:pt x="0" y="146354"/>
                  </a:lnTo>
                  <a:lnTo>
                    <a:pt x="8813" y="172605"/>
                  </a:lnTo>
                  <a:lnTo>
                    <a:pt x="22402" y="203111"/>
                  </a:lnTo>
                  <a:lnTo>
                    <a:pt x="38709" y="226834"/>
                  </a:lnTo>
                  <a:lnTo>
                    <a:pt x="57276" y="247319"/>
                  </a:lnTo>
                  <a:lnTo>
                    <a:pt x="75577" y="263283"/>
                  </a:lnTo>
                  <a:lnTo>
                    <a:pt x="123367" y="260172"/>
                  </a:lnTo>
                  <a:lnTo>
                    <a:pt x="161810" y="221805"/>
                  </a:lnTo>
                  <a:lnTo>
                    <a:pt x="187731" y="177203"/>
                  </a:lnTo>
                  <a:lnTo>
                    <a:pt x="201333" y="105867"/>
                  </a:lnTo>
                  <a:lnTo>
                    <a:pt x="203733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4881" y="2693018"/>
              <a:ext cx="203835" cy="263525"/>
            </a:xfrm>
            <a:custGeom>
              <a:avLst/>
              <a:gdLst/>
              <a:ahLst/>
              <a:cxnLst/>
              <a:rect l="l" t="t" r="r" b="b"/>
              <a:pathLst>
                <a:path w="203834" h="263525">
                  <a:moveTo>
                    <a:pt x="139" y="3517"/>
                  </a:moveTo>
                  <a:lnTo>
                    <a:pt x="0" y="146354"/>
                  </a:lnTo>
                  <a:lnTo>
                    <a:pt x="22402" y="203111"/>
                  </a:lnTo>
                  <a:lnTo>
                    <a:pt x="57276" y="247319"/>
                  </a:lnTo>
                  <a:lnTo>
                    <a:pt x="75577" y="263283"/>
                  </a:lnTo>
                  <a:lnTo>
                    <a:pt x="123367" y="260172"/>
                  </a:lnTo>
                  <a:lnTo>
                    <a:pt x="161810" y="221805"/>
                  </a:lnTo>
                  <a:lnTo>
                    <a:pt x="187731" y="177203"/>
                  </a:lnTo>
                  <a:lnTo>
                    <a:pt x="201333" y="105867"/>
                  </a:lnTo>
                  <a:lnTo>
                    <a:pt x="203733" y="0"/>
                  </a:lnTo>
                  <a:lnTo>
                    <a:pt x="139" y="351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2" name="object 32"/>
            <p:cNvSpPr/>
            <p:nvPr/>
          </p:nvSpPr>
          <p:spPr>
            <a:xfrm>
              <a:off x="7890514" y="1786807"/>
              <a:ext cx="294005" cy="208279"/>
            </a:xfrm>
            <a:custGeom>
              <a:avLst/>
              <a:gdLst/>
              <a:ahLst/>
              <a:cxnLst/>
              <a:rect l="l" t="t" r="r" b="b"/>
              <a:pathLst>
                <a:path w="294004" h="208280">
                  <a:moveTo>
                    <a:pt x="293843" y="12994"/>
                  </a:moveTo>
                  <a:lnTo>
                    <a:pt x="229403" y="19194"/>
                  </a:lnTo>
                  <a:lnTo>
                    <a:pt x="189305" y="34022"/>
                  </a:lnTo>
                  <a:lnTo>
                    <a:pt x="156793" y="68963"/>
                  </a:lnTo>
                  <a:lnTo>
                    <a:pt x="115110" y="135502"/>
                  </a:lnTo>
                  <a:lnTo>
                    <a:pt x="157865" y="160736"/>
                  </a:lnTo>
                  <a:lnTo>
                    <a:pt x="23401" y="208237"/>
                  </a:lnTo>
                  <a:lnTo>
                    <a:pt x="0" y="67563"/>
                  </a:lnTo>
                  <a:lnTo>
                    <a:pt x="46044" y="94738"/>
                  </a:lnTo>
                  <a:lnTo>
                    <a:pt x="121277" y="21366"/>
                  </a:lnTo>
                  <a:lnTo>
                    <a:pt x="202401" y="0"/>
                  </a:lnTo>
                  <a:lnTo>
                    <a:pt x="267296" y="5567"/>
                  </a:lnTo>
                  <a:lnTo>
                    <a:pt x="293843" y="1299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57949" y="1615585"/>
            <a:ext cx="840695" cy="34646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2176" b="1" spc="-18" dirty="0">
                <a:solidFill>
                  <a:srgbClr val="C00000"/>
                </a:solidFill>
                <a:latin typeface="游ゴシック"/>
                <a:cs typeface="游ゴシック"/>
              </a:rPr>
              <a:t>金属塩</a:t>
            </a:r>
            <a:endParaRPr sz="2176">
              <a:latin typeface="游ゴシック"/>
              <a:cs typeface="游ゴシック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A9EC771-77F0-7AA8-3A5E-2E386DB417C1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プラチナ</a:t>
            </a:r>
            <a:r>
              <a:rPr kumimoji="1"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DNA</a:t>
            </a:r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ハイドロゲル</a:t>
            </a:r>
          </a:p>
        </p:txBody>
      </p:sp>
      <p:grpSp>
        <p:nvGrpSpPr>
          <p:cNvPr id="40" name="object 2">
            <a:extLst>
              <a:ext uri="{FF2B5EF4-FFF2-40B4-BE49-F238E27FC236}">
                <a16:creationId xmlns:a16="http://schemas.microsoft.com/office/drawing/2014/main" id="{0891FF1D-183F-69FA-C992-963E4752DAB9}"/>
              </a:ext>
            </a:extLst>
          </p:cNvPr>
          <p:cNvGrpSpPr/>
          <p:nvPr/>
        </p:nvGrpSpPr>
        <p:grpSpPr>
          <a:xfrm>
            <a:off x="2116293" y="3576721"/>
            <a:ext cx="2701165" cy="2622278"/>
            <a:chOff x="3169538" y="2982087"/>
            <a:chExt cx="2978785" cy="2891790"/>
          </a:xfrm>
        </p:grpSpPr>
        <p:pic>
          <p:nvPicPr>
            <p:cNvPr id="41" name="object 3">
              <a:extLst>
                <a:ext uri="{FF2B5EF4-FFF2-40B4-BE49-F238E27FC236}">
                  <a16:creationId xmlns:a16="http://schemas.microsoft.com/office/drawing/2014/main" id="{3C7E3A17-1899-2E21-A1E5-5E13B9BCB43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9063" y="2991612"/>
              <a:ext cx="2959607" cy="2872739"/>
            </a:xfrm>
            <a:prstGeom prst="rect">
              <a:avLst/>
            </a:prstGeom>
          </p:spPr>
        </p:pic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6BA1E2A6-3660-C375-BD1A-B428D2E8FB85}"/>
                </a:ext>
              </a:extLst>
            </p:cNvPr>
            <p:cNvSpPr/>
            <p:nvPr/>
          </p:nvSpPr>
          <p:spPr>
            <a:xfrm>
              <a:off x="3174301" y="2986849"/>
              <a:ext cx="2969260" cy="2882265"/>
            </a:xfrm>
            <a:custGeom>
              <a:avLst/>
              <a:gdLst/>
              <a:ahLst/>
              <a:cxnLst/>
              <a:rect l="l" t="t" r="r" b="b"/>
              <a:pathLst>
                <a:path w="2969260" h="2882265">
                  <a:moveTo>
                    <a:pt x="2969132" y="0"/>
                  </a:moveTo>
                  <a:lnTo>
                    <a:pt x="0" y="0"/>
                  </a:lnTo>
                  <a:lnTo>
                    <a:pt x="0" y="2882264"/>
                  </a:lnTo>
                  <a:lnTo>
                    <a:pt x="2969132" y="2882264"/>
                  </a:lnTo>
                  <a:lnTo>
                    <a:pt x="2969132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43" name="object 5">
            <a:extLst>
              <a:ext uri="{FF2B5EF4-FFF2-40B4-BE49-F238E27FC236}">
                <a16:creationId xmlns:a16="http://schemas.microsoft.com/office/drawing/2014/main" id="{7D48493D-9C06-A5F5-8D3A-2991E06E8504}"/>
              </a:ext>
            </a:extLst>
          </p:cNvPr>
          <p:cNvGrpSpPr/>
          <p:nvPr/>
        </p:nvGrpSpPr>
        <p:grpSpPr>
          <a:xfrm>
            <a:off x="151842" y="3581041"/>
            <a:ext cx="1972755" cy="2614217"/>
            <a:chOff x="1003186" y="2986852"/>
            <a:chExt cx="2175510" cy="2882900"/>
          </a:xfrm>
        </p:grpSpPr>
        <p:pic>
          <p:nvPicPr>
            <p:cNvPr id="44" name="object 6">
              <a:extLst>
                <a:ext uri="{FF2B5EF4-FFF2-40B4-BE49-F238E27FC236}">
                  <a16:creationId xmlns:a16="http://schemas.microsoft.com/office/drawing/2014/main" id="{368CB4AD-4E1C-7872-39AB-A31A0478420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186" y="4118491"/>
              <a:ext cx="1373872" cy="1121905"/>
            </a:xfrm>
            <a:prstGeom prst="rect">
              <a:avLst/>
            </a:prstGeom>
          </p:spPr>
        </p:pic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8A9C53BD-15B7-5EB3-D494-DF9B2931AB48}"/>
                </a:ext>
              </a:extLst>
            </p:cNvPr>
            <p:cNvSpPr/>
            <p:nvPr/>
          </p:nvSpPr>
          <p:spPr>
            <a:xfrm>
              <a:off x="1903475" y="471525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0" y="0"/>
                  </a:moveTo>
                  <a:lnTo>
                    <a:pt x="39624" y="0"/>
                  </a:lnTo>
                  <a:lnTo>
                    <a:pt x="39624" y="39623"/>
                  </a:lnTo>
                  <a:lnTo>
                    <a:pt x="0" y="3962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BB11E400-63A1-20CB-1F63-A2262D2DC62E}"/>
                </a:ext>
              </a:extLst>
            </p:cNvPr>
            <p:cNvSpPr/>
            <p:nvPr/>
          </p:nvSpPr>
          <p:spPr>
            <a:xfrm>
              <a:off x="1943100" y="4754880"/>
              <a:ext cx="1230630" cy="1109980"/>
            </a:xfrm>
            <a:custGeom>
              <a:avLst/>
              <a:gdLst/>
              <a:ahLst/>
              <a:cxnLst/>
              <a:rect l="l" t="t" r="r" b="b"/>
              <a:pathLst>
                <a:path w="1230630" h="1109979">
                  <a:moveTo>
                    <a:pt x="0" y="0"/>
                  </a:moveTo>
                  <a:lnTo>
                    <a:pt x="1230439" y="11096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7822129C-C245-0391-646C-9DDA34EEF142}"/>
                </a:ext>
              </a:extLst>
            </p:cNvPr>
            <p:cNvSpPr/>
            <p:nvPr/>
          </p:nvSpPr>
          <p:spPr>
            <a:xfrm>
              <a:off x="1943100" y="2991614"/>
              <a:ext cx="1230630" cy="1724025"/>
            </a:xfrm>
            <a:custGeom>
              <a:avLst/>
              <a:gdLst/>
              <a:ahLst/>
              <a:cxnLst/>
              <a:rect l="l" t="t" r="r" b="b"/>
              <a:pathLst>
                <a:path w="1230630" h="1724025">
                  <a:moveTo>
                    <a:pt x="0" y="1723885"/>
                  </a:moveTo>
                  <a:lnTo>
                    <a:pt x="123043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48" name="object 11">
            <a:extLst>
              <a:ext uri="{FF2B5EF4-FFF2-40B4-BE49-F238E27FC236}">
                <a16:creationId xmlns:a16="http://schemas.microsoft.com/office/drawing/2014/main" id="{661B3987-6F03-65AB-B80A-EA959BC4469F}"/>
              </a:ext>
            </a:extLst>
          </p:cNvPr>
          <p:cNvSpPr txBox="1"/>
          <p:nvPr/>
        </p:nvSpPr>
        <p:spPr>
          <a:xfrm>
            <a:off x="2233639" y="3694320"/>
            <a:ext cx="408831" cy="227389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>
              <a:spcBef>
                <a:spcPts val="86"/>
              </a:spcBef>
            </a:pPr>
            <a:r>
              <a:rPr sz="1406" b="1" spc="-23" dirty="0">
                <a:latin typeface="Times New Roman"/>
                <a:cs typeface="Times New Roman"/>
              </a:rPr>
              <a:t>DNA</a:t>
            </a:r>
            <a:endParaRPr sz="1406">
              <a:latin typeface="Times New Roman"/>
              <a:cs typeface="Times New Roman"/>
            </a:endParaRPr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EEDF551C-4688-2FFE-96E2-48A32CBC6539}"/>
              </a:ext>
            </a:extLst>
          </p:cNvPr>
          <p:cNvSpPr txBox="1"/>
          <p:nvPr/>
        </p:nvSpPr>
        <p:spPr>
          <a:xfrm>
            <a:off x="3712952" y="6393914"/>
            <a:ext cx="750868" cy="227389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>
              <a:spcBef>
                <a:spcPts val="86"/>
              </a:spcBef>
            </a:pPr>
            <a:r>
              <a:rPr sz="1406" b="1" dirty="0">
                <a:latin typeface="Times New Roman"/>
                <a:cs typeface="Times New Roman"/>
              </a:rPr>
              <a:t>Metal</a:t>
            </a:r>
            <a:r>
              <a:rPr sz="1406" b="1" spc="-36" dirty="0">
                <a:latin typeface="Times New Roman"/>
                <a:cs typeface="Times New Roman"/>
              </a:rPr>
              <a:t> </a:t>
            </a:r>
            <a:r>
              <a:rPr sz="1406" b="1" spc="-23" dirty="0">
                <a:latin typeface="Times New Roman"/>
                <a:cs typeface="Times New Roman"/>
              </a:rPr>
              <a:t>ion</a:t>
            </a:r>
            <a:endParaRPr sz="1406">
              <a:latin typeface="Times New Roman"/>
              <a:cs typeface="Times New Roman"/>
            </a:endParaRPr>
          </a:p>
        </p:txBody>
      </p:sp>
      <p:sp>
        <p:nvSpPr>
          <p:cNvPr id="50" name="object 13">
            <a:extLst>
              <a:ext uri="{FF2B5EF4-FFF2-40B4-BE49-F238E27FC236}">
                <a16:creationId xmlns:a16="http://schemas.microsoft.com/office/drawing/2014/main" id="{BB5D1213-F33E-3186-E5E2-4B0AC9F10CBF}"/>
              </a:ext>
            </a:extLst>
          </p:cNvPr>
          <p:cNvSpPr/>
          <p:nvPr/>
        </p:nvSpPr>
        <p:spPr>
          <a:xfrm>
            <a:off x="4088701" y="5735694"/>
            <a:ext cx="150289" cy="699044"/>
          </a:xfrm>
          <a:custGeom>
            <a:avLst/>
            <a:gdLst/>
            <a:ahLst/>
            <a:cxnLst/>
            <a:rect l="l" t="t" r="r" b="b"/>
            <a:pathLst>
              <a:path w="165735" h="770889">
                <a:moveTo>
                  <a:pt x="165709" y="0"/>
                </a:moveTo>
                <a:lnTo>
                  <a:pt x="0" y="7708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0559485A-B1A9-DCD1-17DC-6BF6C9523B33}"/>
              </a:ext>
            </a:extLst>
          </p:cNvPr>
          <p:cNvSpPr/>
          <p:nvPr/>
        </p:nvSpPr>
        <p:spPr>
          <a:xfrm>
            <a:off x="2437255" y="3955725"/>
            <a:ext cx="54703" cy="204416"/>
          </a:xfrm>
          <a:custGeom>
            <a:avLst/>
            <a:gdLst/>
            <a:ahLst/>
            <a:cxnLst/>
            <a:rect l="l" t="t" r="r" b="b"/>
            <a:pathLst>
              <a:path w="60325" h="225425">
                <a:moveTo>
                  <a:pt x="0" y="0"/>
                </a:moveTo>
                <a:lnTo>
                  <a:pt x="60236" y="2252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46570CF7-C4E5-2C2C-6C11-0998BF7D78D0}"/>
              </a:ext>
            </a:extLst>
          </p:cNvPr>
          <p:cNvSpPr txBox="1"/>
          <p:nvPr/>
        </p:nvSpPr>
        <p:spPr>
          <a:xfrm>
            <a:off x="403836" y="5605456"/>
            <a:ext cx="734745" cy="227389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>
              <a:spcBef>
                <a:spcPts val="86"/>
              </a:spcBef>
            </a:pPr>
            <a:r>
              <a:rPr sz="1406" b="1" spc="-9" dirty="0">
                <a:latin typeface="Times New Roman"/>
                <a:cs typeface="Times New Roman"/>
              </a:rPr>
              <a:t>Hydrogel</a:t>
            </a:r>
            <a:endParaRPr sz="1406">
              <a:latin typeface="Times New Roman"/>
              <a:cs typeface="Times New Roman"/>
            </a:endParaRPr>
          </a:p>
        </p:txBody>
      </p:sp>
      <p:grpSp>
        <p:nvGrpSpPr>
          <p:cNvPr id="53" name="object 16">
            <a:extLst>
              <a:ext uri="{FF2B5EF4-FFF2-40B4-BE49-F238E27FC236}">
                <a16:creationId xmlns:a16="http://schemas.microsoft.com/office/drawing/2014/main" id="{FB6B24D8-0706-E915-A383-ABA512E44BAF}"/>
              </a:ext>
            </a:extLst>
          </p:cNvPr>
          <p:cNvGrpSpPr/>
          <p:nvPr/>
        </p:nvGrpSpPr>
        <p:grpSpPr>
          <a:xfrm>
            <a:off x="4273886" y="3495527"/>
            <a:ext cx="3836333" cy="2359016"/>
            <a:chOff x="5548884" y="2892549"/>
            <a:chExt cx="4230622" cy="2601470"/>
          </a:xfrm>
        </p:grpSpPr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945AFF1E-29C4-01D2-A90F-202F5DFA5D0E}"/>
                </a:ext>
              </a:extLst>
            </p:cNvPr>
            <p:cNvSpPr/>
            <p:nvPr/>
          </p:nvSpPr>
          <p:spPr>
            <a:xfrm>
              <a:off x="5548884" y="3442716"/>
              <a:ext cx="198120" cy="198120"/>
            </a:xfrm>
            <a:custGeom>
              <a:avLst/>
              <a:gdLst/>
              <a:ahLst/>
              <a:cxnLst/>
              <a:rect l="l" t="t" r="r" b="b"/>
              <a:pathLst>
                <a:path w="198120" h="198120">
                  <a:moveTo>
                    <a:pt x="0" y="0"/>
                  </a:moveTo>
                  <a:lnTo>
                    <a:pt x="198120" y="0"/>
                  </a:lnTo>
                  <a:lnTo>
                    <a:pt x="198120" y="198120"/>
                  </a:lnTo>
                  <a:lnTo>
                    <a:pt x="0" y="19812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5" name="object 18">
              <a:extLst>
                <a:ext uri="{FF2B5EF4-FFF2-40B4-BE49-F238E27FC236}">
                  <a16:creationId xmlns:a16="http://schemas.microsoft.com/office/drawing/2014/main" id="{8211748D-5CC6-7234-4511-E2B32F0C3DBD}"/>
                </a:ext>
              </a:extLst>
            </p:cNvPr>
            <p:cNvSpPr/>
            <p:nvPr/>
          </p:nvSpPr>
          <p:spPr>
            <a:xfrm>
              <a:off x="5747004" y="3640836"/>
              <a:ext cx="1440815" cy="1831339"/>
            </a:xfrm>
            <a:custGeom>
              <a:avLst/>
              <a:gdLst/>
              <a:ahLst/>
              <a:cxnLst/>
              <a:rect l="l" t="t" r="r" b="b"/>
              <a:pathLst>
                <a:path w="1440815" h="1831339">
                  <a:moveTo>
                    <a:pt x="0" y="0"/>
                  </a:moveTo>
                  <a:lnTo>
                    <a:pt x="1440522" y="183097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0150E089-C4DE-8383-1176-D6A69E39B312}"/>
                </a:ext>
              </a:extLst>
            </p:cNvPr>
            <p:cNvSpPr/>
            <p:nvPr/>
          </p:nvSpPr>
          <p:spPr>
            <a:xfrm>
              <a:off x="5747004" y="2892549"/>
              <a:ext cx="1440815" cy="550545"/>
            </a:xfrm>
            <a:custGeom>
              <a:avLst/>
              <a:gdLst/>
              <a:ahLst/>
              <a:cxnLst/>
              <a:rect l="l" t="t" r="r" b="b"/>
              <a:pathLst>
                <a:path w="1440815" h="550545">
                  <a:moveTo>
                    <a:pt x="0" y="550532"/>
                  </a:moveTo>
                  <a:lnTo>
                    <a:pt x="144052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57" name="object 20">
              <a:extLst>
                <a:ext uri="{FF2B5EF4-FFF2-40B4-BE49-F238E27FC236}">
                  <a16:creationId xmlns:a16="http://schemas.microsoft.com/office/drawing/2014/main" id="{D042E8AF-A989-52DB-B8C5-12A416B8488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8708" y="2892552"/>
              <a:ext cx="2590798" cy="2601467"/>
            </a:xfrm>
            <a:prstGeom prst="rect">
              <a:avLst/>
            </a:prstGeom>
          </p:spPr>
        </p:pic>
      </p:grpSp>
      <p:sp>
        <p:nvSpPr>
          <p:cNvPr id="58" name="object 21">
            <a:extLst>
              <a:ext uri="{FF2B5EF4-FFF2-40B4-BE49-F238E27FC236}">
                <a16:creationId xmlns:a16="http://schemas.microsoft.com/office/drawing/2014/main" id="{FB5E2061-2244-DFC7-6C61-BB8697F4CA41}"/>
              </a:ext>
            </a:extLst>
          </p:cNvPr>
          <p:cNvSpPr txBox="1"/>
          <p:nvPr/>
        </p:nvSpPr>
        <p:spPr>
          <a:xfrm>
            <a:off x="6933487" y="3597181"/>
            <a:ext cx="408831" cy="227389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>
              <a:spcBef>
                <a:spcPts val="86"/>
              </a:spcBef>
            </a:pPr>
            <a:r>
              <a:rPr sz="1406" b="1" spc="-23" dirty="0">
                <a:latin typeface="Times New Roman"/>
                <a:cs typeface="Times New Roman"/>
              </a:rPr>
              <a:t>DNA</a:t>
            </a:r>
            <a:endParaRPr sz="1406">
              <a:latin typeface="Times New Roman"/>
              <a:cs typeface="Times New Roman"/>
            </a:endParaRPr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532C72BA-E865-FC5A-0918-CF6B8D575A83}"/>
              </a:ext>
            </a:extLst>
          </p:cNvPr>
          <p:cNvSpPr txBox="1"/>
          <p:nvPr/>
        </p:nvSpPr>
        <p:spPr>
          <a:xfrm>
            <a:off x="6777320" y="4666644"/>
            <a:ext cx="469292" cy="443730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4587" marR="4607" indent="-103647">
              <a:spcBef>
                <a:spcPts val="86"/>
              </a:spcBef>
            </a:pPr>
            <a:r>
              <a:rPr sz="1406" b="1" spc="-9" dirty="0">
                <a:latin typeface="Times New Roman"/>
                <a:cs typeface="Times New Roman"/>
              </a:rPr>
              <a:t>Metal </a:t>
            </a:r>
            <a:r>
              <a:rPr sz="1406" b="1" spc="-23" dirty="0">
                <a:latin typeface="Times New Roman"/>
                <a:cs typeface="Times New Roman"/>
              </a:rPr>
              <a:t>ion</a:t>
            </a:r>
            <a:endParaRPr sz="1406">
              <a:latin typeface="Times New Roman"/>
              <a:cs typeface="Times New Roman"/>
            </a:endParaRPr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0719D252-40BD-1975-E790-0BFB8CE010F6}"/>
              </a:ext>
            </a:extLst>
          </p:cNvPr>
          <p:cNvSpPr txBox="1"/>
          <p:nvPr/>
        </p:nvSpPr>
        <p:spPr>
          <a:xfrm>
            <a:off x="603154" y="654706"/>
            <a:ext cx="7896532" cy="412436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669872" marR="4607" indent="-1658356">
              <a:lnSpc>
                <a:spcPct val="121300"/>
              </a:lnSpc>
              <a:spcBef>
                <a:spcPts val="82"/>
              </a:spcBef>
            </a:pPr>
            <a:r>
              <a:rPr sz="2400" b="1" dirty="0">
                <a:latin typeface="Arial"/>
                <a:cs typeface="Arial"/>
              </a:rPr>
              <a:t>DNA-</a:t>
            </a:r>
            <a:r>
              <a:rPr sz="2400" b="1" spc="-5" dirty="0" err="1">
                <a:latin typeface="ＭＳ Ｐゴシック"/>
                <a:cs typeface="ＭＳ Ｐゴシック"/>
              </a:rPr>
              <a:t>金属イオン間の配位結合を利用した</a:t>
            </a:r>
            <a:r>
              <a:rPr sz="2400" b="1" spc="-9" dirty="0" err="1">
                <a:latin typeface="ＭＳ Ｐゴシック"/>
                <a:cs typeface="ＭＳ Ｐゴシック"/>
              </a:rPr>
              <a:t>ハイドロゲル作製</a:t>
            </a:r>
            <a:endParaRPr sz="2400" dirty="0">
              <a:latin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8427" y="1505782"/>
            <a:ext cx="1426303" cy="2248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8"/>
              </a:lnSpc>
            </a:pPr>
            <a:r>
              <a:rPr sz="2176" b="1" spc="-32" dirty="0">
                <a:latin typeface="Arial"/>
                <a:cs typeface="Arial"/>
              </a:rPr>
              <a:t>DNA</a:t>
            </a:r>
            <a:r>
              <a:rPr sz="2176" b="1" spc="-18" dirty="0">
                <a:latin typeface="游ゴシック"/>
                <a:cs typeface="游ゴシック"/>
              </a:rPr>
              <a:t>水溶液</a:t>
            </a:r>
            <a:endParaRPr sz="2176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</a:pPr>
            <a:endParaRPr sz="2176">
              <a:latin typeface="游ゴシック"/>
              <a:cs typeface="游ゴシック"/>
            </a:endParaRPr>
          </a:p>
          <a:p>
            <a:pPr>
              <a:lnSpc>
                <a:spcPct val="100000"/>
              </a:lnSpc>
            </a:pPr>
            <a:endParaRPr sz="2176">
              <a:latin typeface="游ゴシック"/>
              <a:cs typeface="游ゴシック"/>
            </a:endParaRPr>
          </a:p>
          <a:p>
            <a:pPr>
              <a:spcBef>
                <a:spcPts val="2077"/>
              </a:spcBef>
            </a:pPr>
            <a:endParaRPr sz="2176">
              <a:latin typeface="游ゴシック"/>
              <a:cs typeface="游ゴシック"/>
            </a:endParaRPr>
          </a:p>
          <a:p>
            <a:pPr marL="435318">
              <a:lnSpc>
                <a:spcPts val="2566"/>
              </a:lnSpc>
            </a:pPr>
            <a:r>
              <a:rPr sz="2176" b="1" spc="-9" dirty="0">
                <a:latin typeface="Arial"/>
                <a:cs typeface="Arial"/>
              </a:rPr>
              <a:t>CuCl</a:t>
            </a:r>
            <a:r>
              <a:rPr sz="2176" b="1" spc="-14" baseline="-20833" dirty="0">
                <a:latin typeface="Arial"/>
                <a:cs typeface="Arial"/>
              </a:rPr>
              <a:t>2</a:t>
            </a:r>
            <a:endParaRPr sz="2176" baseline="-20833">
              <a:latin typeface="Arial"/>
              <a:cs typeface="Arial"/>
            </a:endParaRPr>
          </a:p>
          <a:p>
            <a:pPr marL="435318">
              <a:lnSpc>
                <a:spcPts val="2566"/>
              </a:lnSpc>
            </a:pPr>
            <a:r>
              <a:rPr sz="2176" b="1" spc="-18" dirty="0">
                <a:latin typeface="游ゴシック"/>
                <a:cs typeface="游ゴシック"/>
              </a:rPr>
              <a:t>水溶液</a:t>
            </a:r>
            <a:endParaRPr sz="2176">
              <a:latin typeface="游ゴシック"/>
              <a:cs typeface="游ゴシック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7607" y="0"/>
            <a:ext cx="9697362" cy="6856273"/>
            <a:chOff x="0" y="0"/>
            <a:chExt cx="10694035" cy="756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906" cy="7560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9335" y="0"/>
              <a:ext cx="4251959" cy="75605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6335" y="3669791"/>
              <a:ext cx="1207007" cy="7711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479" y="3874007"/>
              <a:ext cx="487679" cy="557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6335" y="4040123"/>
              <a:ext cx="1411211" cy="7711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4752" y="1482864"/>
              <a:ext cx="1155191" cy="7711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3119" y="1499615"/>
              <a:ext cx="1411223" cy="7711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030883" y="2764"/>
            <a:ext cx="3855681" cy="6853163"/>
            <a:chOff x="3069335" y="3048"/>
            <a:chExt cx="4251959" cy="7557516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9335" y="3048"/>
              <a:ext cx="4251959" cy="75575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119" y="6033516"/>
              <a:ext cx="3898391" cy="10088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34385" y="735169"/>
            <a:ext cx="2006728" cy="90482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576" algn="ctr">
              <a:spcBef>
                <a:spcPts val="91"/>
              </a:spcBef>
            </a:pPr>
            <a:r>
              <a:rPr sz="2902" b="1" spc="-9" dirty="0">
                <a:solidFill>
                  <a:srgbClr val="993300"/>
                </a:solidFill>
                <a:latin typeface="Arial"/>
                <a:cs typeface="Arial"/>
              </a:rPr>
              <a:t>Cu-</a:t>
            </a:r>
            <a:r>
              <a:rPr sz="2902" b="1" spc="-23" dirty="0">
                <a:solidFill>
                  <a:srgbClr val="993300"/>
                </a:solidFill>
                <a:latin typeface="Arial"/>
                <a:cs typeface="Arial"/>
              </a:rPr>
              <a:t>DNA</a:t>
            </a:r>
            <a:endParaRPr sz="2902">
              <a:latin typeface="Arial"/>
              <a:cs typeface="Arial"/>
            </a:endParaRPr>
          </a:p>
          <a:p>
            <a:pPr algn="ctr">
              <a:spcBef>
                <a:spcPts val="36"/>
              </a:spcBef>
            </a:pPr>
            <a:r>
              <a:rPr sz="2902" b="1" spc="-9" dirty="0">
                <a:solidFill>
                  <a:srgbClr val="993300"/>
                </a:solidFill>
                <a:latin typeface="ＭＳ Ｐゴシック"/>
                <a:cs typeface="ＭＳ Ｐゴシック"/>
              </a:rPr>
              <a:t>ハイドロゲル</a:t>
            </a:r>
            <a:endParaRPr sz="2902">
              <a:latin typeface="ＭＳ Ｐゴシック"/>
              <a:cs typeface="ＭＳ Ｐゴシック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71377" y="5611363"/>
            <a:ext cx="2975255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902" b="1" spc="-9" dirty="0">
                <a:latin typeface="游ゴシック"/>
                <a:cs typeface="游ゴシック"/>
              </a:rPr>
              <a:t>瞬時にゲル形成！</a:t>
            </a:r>
            <a:endParaRPr sz="2902">
              <a:latin typeface="游ゴシック"/>
              <a:cs typeface="游ゴシック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705725"/>
            <a:ext cx="12191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生物はゲルでてきている</a:t>
            </a:r>
            <a:endParaRPr kumimoji="1" lang="en-US" altLang="ja-JP" sz="8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D04689B-DD73-35BC-3788-F576679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0775">
            <a:off x="3361191" y="879270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プールの水を飲む人のイラスト">
            <a:extLst>
              <a:ext uri="{FF2B5EF4-FFF2-40B4-BE49-F238E27FC236}">
                <a16:creationId xmlns:a16="http://schemas.microsoft.com/office/drawing/2014/main" id="{7848E236-9B80-F45B-105F-11E2D525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2" y="3998859"/>
            <a:ext cx="3287485" cy="30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05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14239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細胞外マトリックス</a:t>
            </a:r>
          </a:p>
        </p:txBody>
      </p:sp>
      <p:pic>
        <p:nvPicPr>
          <p:cNvPr id="11266" name="Picture 2" descr="関口教授が提唱するマトリクソーム | マトリクソームとは | マトリクソーム">
            <a:extLst>
              <a:ext uri="{FF2B5EF4-FFF2-40B4-BE49-F238E27FC236}">
                <a16:creationId xmlns:a16="http://schemas.microsoft.com/office/drawing/2014/main" id="{1A7F0EC0-E363-D5A6-A1C8-95A58A7E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979"/>
            <a:ext cx="8407712" cy="6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35. 有關於動物的胞外基質(extracellular matrix, ECM..-阿摩線上測驗">
            <a:extLst>
              <a:ext uri="{FF2B5EF4-FFF2-40B4-BE49-F238E27FC236}">
                <a16:creationId xmlns:a16="http://schemas.microsoft.com/office/drawing/2014/main" id="{D2882F77-DE14-F022-4CDD-33540236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72" y="1714500"/>
            <a:ext cx="3909728" cy="42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5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14239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腱と靭帯</a:t>
            </a:r>
          </a:p>
        </p:txBody>
      </p:sp>
      <p:pic>
        <p:nvPicPr>
          <p:cNvPr id="14338" name="Picture 2" descr="ハイドロゲルの新技術で、 より強く、より耐久性のある人工腱を実現 天然素材の階層構造を再現した技術による機械的特性の向上">
            <a:extLst>
              <a:ext uri="{FF2B5EF4-FFF2-40B4-BE49-F238E27FC236}">
                <a16:creationId xmlns:a16="http://schemas.microsoft.com/office/drawing/2014/main" id="{011A1456-42E8-384E-A318-8625F935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46" y="1355356"/>
            <a:ext cx="9790393" cy="53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7AEB4A-71C0-8169-F561-42F429299690}"/>
              </a:ext>
            </a:extLst>
          </p:cNvPr>
          <p:cNvSpPr txBox="1"/>
          <p:nvPr/>
        </p:nvSpPr>
        <p:spPr>
          <a:xfrm>
            <a:off x="0" y="530515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000000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腱や靭帯は、ハイドロゲルでできている。</a:t>
            </a:r>
            <a:endParaRPr lang="en-US" altLang="ja-JP" sz="2400" b="0" i="0" dirty="0">
              <a:solidFill>
                <a:srgbClr val="000000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400" b="0" i="0" dirty="0">
                <a:solidFill>
                  <a:srgbClr val="000000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高い強度、剛性、耐久性を持つのは、長いスケールで高度に構造化されているから。</a:t>
            </a:r>
            <a:endParaRPr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DDDBD63-8B7B-C475-C8D4-2A73E6D80EB4}"/>
              </a:ext>
            </a:extLst>
          </p:cNvPr>
          <p:cNvSpPr txBox="1"/>
          <p:nvPr/>
        </p:nvSpPr>
        <p:spPr>
          <a:xfrm>
            <a:off x="5546953" y="6519446"/>
            <a:ext cx="6645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600" dirty="0">
                <a:solidFill>
                  <a:srgbClr val="C00000"/>
                </a:solidFill>
                <a:latin typeface="Cooper Black" panose="0208090404030B020404" pitchFamily="18" charset="0"/>
              </a:rPr>
              <a:t>https://www.nature.com/articles/s41586-021-03212-z</a:t>
            </a:r>
            <a:endParaRPr lang="ja-JP" altLang="en-US" sz="16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膝が痛い・膝関節痛でお悩みの方｜横浜市保土ヶ谷区のうなやま整形外科">
            <a:extLst>
              <a:ext uri="{FF2B5EF4-FFF2-40B4-BE49-F238E27FC236}">
                <a16:creationId xmlns:a16="http://schemas.microsoft.com/office/drawing/2014/main" id="{5899CF4C-D709-56E2-28BD-50A26B4DE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917996"/>
            <a:ext cx="7353297" cy="55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90C9FA-84E3-42BB-4F8E-51C70913A55B}"/>
              </a:ext>
            </a:extLst>
          </p:cNvPr>
          <p:cNvSpPr/>
          <p:nvPr/>
        </p:nvSpPr>
        <p:spPr>
          <a:xfrm>
            <a:off x="0" y="14239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関節軟骨</a:t>
            </a:r>
          </a:p>
        </p:txBody>
      </p:sp>
      <p:pic>
        <p:nvPicPr>
          <p:cNvPr id="13314" name="Picture 2" descr="変形性膝関節症とは | お茶の水セルクリニック">
            <a:extLst>
              <a:ext uri="{FF2B5EF4-FFF2-40B4-BE49-F238E27FC236}">
                <a16:creationId xmlns:a16="http://schemas.microsoft.com/office/drawing/2014/main" id="{C342C43B-DF00-024A-BA60-F65180DA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" y="924126"/>
            <a:ext cx="5505450" cy="550545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0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FA6626F0-49C7-29FD-C98E-B9D019C9BA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84" y="506185"/>
          <a:ext cx="12096469" cy="580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229427" imgH="4429021" progId="Excel.Sheet.12">
                  <p:embed/>
                </p:oleObj>
              </mc:Choice>
              <mc:Fallback>
                <p:oleObj name="Worksheet" r:id="rId3" imgW="9229427" imgH="4429021" progId="Excel.Sheet.12">
                  <p:embed/>
                  <p:pic>
                    <p:nvPicPr>
                      <p:cNvPr id="3" name="オブジェクト 2">
                        <a:extLst>
                          <a:ext uri="{FF2B5EF4-FFF2-40B4-BE49-F238E27FC236}">
                            <a16:creationId xmlns:a16="http://schemas.microsoft.com/office/drawing/2014/main" id="{FA6626F0-49C7-29FD-C98E-B9D019C9B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84" y="506185"/>
                        <a:ext cx="12096469" cy="5804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6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02D7358D-F6C7-43C4-1273-643F324354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195" y="154215"/>
          <a:ext cx="11950072" cy="657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229427" imgH="5076583" progId="Excel.Sheet.12">
                  <p:embed/>
                </p:oleObj>
              </mc:Choice>
              <mc:Fallback>
                <p:oleObj name="Worksheet" r:id="rId3" imgW="9229427" imgH="5076583" progId="Excel.Sheet.12">
                  <p:embed/>
                  <p:pic>
                    <p:nvPicPr>
                      <p:cNvPr id="2" name="オブジェクト 1">
                        <a:extLst>
                          <a:ext uri="{FF2B5EF4-FFF2-40B4-BE49-F238E27FC236}">
                            <a16:creationId xmlns:a16="http://schemas.microsoft.com/office/drawing/2014/main" id="{02D7358D-F6C7-43C4-1273-643F32435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195" y="154215"/>
                        <a:ext cx="11950072" cy="6573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04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CA8344D-BB1A-6F5E-0E30-4829231F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3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1A28B19C-CE1A-4F1F-9E82-03697DBC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546">
            <a:off x="247690" y="596576"/>
            <a:ext cx="2452605" cy="24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13">
            <a:extLst>
              <a:ext uri="{FF2B5EF4-FFF2-40B4-BE49-F238E27FC236}">
                <a16:creationId xmlns:a16="http://schemas.microsoft.com/office/drawing/2014/main" id="{B18A2A1A-FB5E-4E81-9AE1-0A13DBBF2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816" y="5792566"/>
            <a:ext cx="966733" cy="105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BAAD30-FBB4-4C39-A11A-C0CDED7DD39D}"/>
              </a:ext>
            </a:extLst>
          </p:cNvPr>
          <p:cNvSpPr txBox="1"/>
          <p:nvPr/>
        </p:nvSpPr>
        <p:spPr>
          <a:xfrm rot="20399141">
            <a:off x="10910353" y="5595133"/>
            <a:ext cx="80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ポチッ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372E2E-3317-56C7-294B-203F13DD6EF2}"/>
              </a:ext>
            </a:extLst>
          </p:cNvPr>
          <p:cNvSpPr txBox="1"/>
          <p:nvPr/>
        </p:nvSpPr>
        <p:spPr>
          <a:xfrm rot="284627">
            <a:off x="990826" y="3091891"/>
            <a:ext cx="10137322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最後にアンケートにご協力下さい！</a:t>
            </a:r>
          </a:p>
        </p:txBody>
      </p:sp>
      <p:pic>
        <p:nvPicPr>
          <p:cNvPr id="4" name="Picture 8" descr="QRコードが表示されたスマートフォンのイラスト">
            <a:extLst>
              <a:ext uri="{FF2B5EF4-FFF2-40B4-BE49-F238E27FC236}">
                <a16:creationId xmlns:a16="http://schemas.microsoft.com/office/drawing/2014/main" id="{D276F7AF-67D8-312F-FDFA-61850593C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678" y="195436"/>
            <a:ext cx="1688937" cy="28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5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3BB4D4-F81C-20CA-97F6-9FA0B56955E9}"/>
              </a:ext>
            </a:extLst>
          </p:cNvPr>
          <p:cNvSpPr/>
          <p:nvPr/>
        </p:nvSpPr>
        <p:spPr>
          <a:xfrm>
            <a:off x="0" y="569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ご説明の流れ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F352FB83-8AD4-C1B6-AE66-0A6779029633}"/>
              </a:ext>
            </a:extLst>
          </p:cNvPr>
          <p:cNvSpPr/>
          <p:nvPr/>
        </p:nvSpPr>
        <p:spPr>
          <a:xfrm>
            <a:off x="1930167" y="4457939"/>
            <a:ext cx="8667076" cy="7155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ゲーミング・ハイドロゲル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DA4A318-7DD1-7A24-5C41-63E90C73B402}"/>
              </a:ext>
            </a:extLst>
          </p:cNvPr>
          <p:cNvSpPr/>
          <p:nvPr/>
        </p:nvSpPr>
        <p:spPr>
          <a:xfrm>
            <a:off x="1873017" y="779052"/>
            <a:ext cx="8667076" cy="71550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はじめに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E43F072-9A11-C367-B28C-721CD30E6612}"/>
              </a:ext>
            </a:extLst>
          </p:cNvPr>
          <p:cNvSpPr/>
          <p:nvPr/>
        </p:nvSpPr>
        <p:spPr>
          <a:xfrm>
            <a:off x="1873017" y="1669621"/>
            <a:ext cx="8667076" cy="715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</a:t>
            </a:r>
            <a:r>
              <a:rPr lang="ja-JP" altLang="en-US" sz="32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sz="3600" dirty="0">
                <a:solidFill>
                  <a:schemeClr val="tx1"/>
                </a:solidFill>
                <a:latin typeface="Cooper Black" panose="0208090404030B020404" pitchFamily="18" charset="0"/>
                <a:ea typeface="BIZ UDPゴシック" panose="020B0400000000000000" pitchFamily="50" charset="-128"/>
              </a:rPr>
              <a:t>Gel</a:t>
            </a:r>
            <a:r>
              <a:rPr lang="ja-JP" altLang="en-US" sz="32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）とは？ </a:t>
            </a:r>
            <a:r>
              <a:rPr lang="ja-JP" altLang="en-US" sz="32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高分子</a:t>
            </a:r>
            <a:r>
              <a:rPr lang="ja-JP" altLang="en-US" sz="32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とは？</a:t>
            </a:r>
            <a:endParaRPr kumimoji="1" lang="ja-JP" altLang="en-US" sz="32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619635C-A20C-0BDD-1FF5-C0B8042F0D8B}"/>
              </a:ext>
            </a:extLst>
          </p:cNvPr>
          <p:cNvSpPr/>
          <p:nvPr/>
        </p:nvSpPr>
        <p:spPr>
          <a:xfrm>
            <a:off x="1873017" y="2599715"/>
            <a:ext cx="8667076" cy="7155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生物はゲルでできている</a:t>
            </a:r>
            <a:endParaRPr kumimoji="1" lang="ja-JP" altLang="en-US" sz="32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914893D5-4BD6-8373-BCBA-365D71884DD6}"/>
              </a:ext>
            </a:extLst>
          </p:cNvPr>
          <p:cNvSpPr/>
          <p:nvPr/>
        </p:nvSpPr>
        <p:spPr>
          <a:xfrm>
            <a:off x="1873017" y="3539490"/>
            <a:ext cx="8667076" cy="71550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生物模倣ハイドロゲル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0C453C8-CBAB-1130-9CB4-5F8BB7ED6D44}"/>
              </a:ext>
            </a:extLst>
          </p:cNvPr>
          <p:cNvSpPr/>
          <p:nvPr/>
        </p:nvSpPr>
        <p:spPr>
          <a:xfrm>
            <a:off x="1873018" y="5384835"/>
            <a:ext cx="8104615" cy="7155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最後に・・・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A9BD8D3-9188-10B8-D06C-DAC4C25D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895" y="5250672"/>
            <a:ext cx="1918126" cy="16016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55291B9-DC60-9C62-49D6-B2E29E7A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" y="574504"/>
            <a:ext cx="1708075" cy="17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B91481A-8BC9-0153-45F2-A967DC5B8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70F4F-0068-BA4F-86DA-069E75A81E2D}"/>
              </a:ext>
            </a:extLst>
          </p:cNvPr>
          <p:cNvSpPr txBox="1"/>
          <p:nvPr/>
        </p:nvSpPr>
        <p:spPr>
          <a:xfrm>
            <a:off x="1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はじめに</a:t>
            </a:r>
            <a:endParaRPr kumimoji="1" lang="en-US" altLang="ja-JP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6" name="Picture 2" descr="クラゲのキャラクター">
            <a:extLst>
              <a:ext uri="{FF2B5EF4-FFF2-40B4-BE49-F238E27FC236}">
                <a16:creationId xmlns:a16="http://schemas.microsoft.com/office/drawing/2014/main" id="{DD04689B-DD73-35BC-3788-F5766797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57" y="957128"/>
            <a:ext cx="1795686" cy="18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7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4316" y="5002783"/>
            <a:ext cx="4982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indent="-114300">
              <a:spcBef>
                <a:spcPts val="100"/>
              </a:spcBef>
              <a:buClr>
                <a:srgbClr val="FFC000"/>
              </a:buClr>
              <a:buSzPct val="95833"/>
              <a:buFont typeface="Arial"/>
              <a:buChar char="•"/>
              <a:tabLst>
                <a:tab pos="118745" algn="l"/>
              </a:tabLst>
            </a:pPr>
            <a:r>
              <a:rPr sz="2400" dirty="0">
                <a:latin typeface="メイリオ"/>
                <a:cs typeface="メイリオ"/>
              </a:rPr>
              <a:t>造形モデルは</a:t>
            </a:r>
            <a:r>
              <a:rPr sz="2400" spc="-20" dirty="0">
                <a:latin typeface="メイリオ"/>
                <a:cs typeface="メイリオ"/>
              </a:rPr>
              <a:t>3D-</a:t>
            </a:r>
            <a:r>
              <a:rPr sz="2400" spc="-25" dirty="0">
                <a:latin typeface="メイリオ"/>
                <a:cs typeface="メイリオ"/>
              </a:rPr>
              <a:t>CAD</a:t>
            </a:r>
            <a:r>
              <a:rPr sz="2400" spc="-10" dirty="0">
                <a:latin typeface="メイリオ"/>
                <a:cs typeface="メイリオ"/>
              </a:rPr>
              <a:t>ソフトで作製</a:t>
            </a:r>
            <a:endParaRPr sz="2400" dirty="0">
              <a:latin typeface="メイリオ"/>
              <a:cs typeface="メイリオ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4316" y="5368544"/>
            <a:ext cx="5923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indent="-114300">
              <a:spcBef>
                <a:spcPts val="100"/>
              </a:spcBef>
              <a:buClr>
                <a:srgbClr val="FFC000"/>
              </a:buClr>
              <a:buSzPct val="95833"/>
              <a:buFont typeface="Arial"/>
              <a:buChar char="•"/>
              <a:tabLst>
                <a:tab pos="118745" algn="l"/>
              </a:tabLst>
            </a:pPr>
            <a:r>
              <a:rPr sz="2400" u="sng" spc="-60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型では作れない複雑・中空構造を迅速造形</a:t>
            </a:r>
            <a:endParaRPr sz="2400">
              <a:latin typeface="メイリオ"/>
              <a:cs typeface="メイリオ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434" y="836675"/>
            <a:ext cx="9773138" cy="3528188"/>
            <a:chOff x="-624566" y="836675"/>
            <a:chExt cx="9773138" cy="3528188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142" y="2462648"/>
              <a:ext cx="6233186" cy="17833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976" y="2551175"/>
              <a:ext cx="6067679" cy="16154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12976" y="2551175"/>
              <a:ext cx="6068060" cy="1615440"/>
            </a:xfrm>
            <a:custGeom>
              <a:avLst/>
              <a:gdLst/>
              <a:ahLst/>
              <a:cxnLst/>
              <a:rect l="l" t="t" r="r" b="b"/>
              <a:pathLst>
                <a:path w="6068059" h="1615439">
                  <a:moveTo>
                    <a:pt x="2815971" y="1615440"/>
                  </a:moveTo>
                  <a:lnTo>
                    <a:pt x="2874078" y="1615098"/>
                  </a:lnTo>
                  <a:lnTo>
                    <a:pt x="2931968" y="1614078"/>
                  </a:lnTo>
                  <a:lnTo>
                    <a:pt x="2989626" y="1612384"/>
                  </a:lnTo>
                  <a:lnTo>
                    <a:pt x="3047039" y="1610022"/>
                  </a:lnTo>
                  <a:lnTo>
                    <a:pt x="3104193" y="1606998"/>
                  </a:lnTo>
                  <a:lnTo>
                    <a:pt x="3161073" y="1603318"/>
                  </a:lnTo>
                  <a:lnTo>
                    <a:pt x="3217666" y="1598986"/>
                  </a:lnTo>
                  <a:lnTo>
                    <a:pt x="3273958" y="1594009"/>
                  </a:lnTo>
                  <a:lnTo>
                    <a:pt x="3329935" y="1588391"/>
                  </a:lnTo>
                  <a:lnTo>
                    <a:pt x="3385584" y="1582140"/>
                  </a:lnTo>
                  <a:lnTo>
                    <a:pt x="3440889" y="1575259"/>
                  </a:lnTo>
                  <a:lnTo>
                    <a:pt x="3495838" y="1567756"/>
                  </a:lnTo>
                  <a:lnTo>
                    <a:pt x="3550416" y="1559635"/>
                  </a:lnTo>
                  <a:lnTo>
                    <a:pt x="3604610" y="1550901"/>
                  </a:lnTo>
                  <a:lnTo>
                    <a:pt x="3658405" y="1541561"/>
                  </a:lnTo>
                  <a:lnTo>
                    <a:pt x="3711788" y="1531621"/>
                  </a:lnTo>
                  <a:lnTo>
                    <a:pt x="3764745" y="1521085"/>
                  </a:lnTo>
                  <a:lnTo>
                    <a:pt x="3817261" y="1509959"/>
                  </a:lnTo>
                  <a:lnTo>
                    <a:pt x="3869324" y="1498249"/>
                  </a:lnTo>
                  <a:lnTo>
                    <a:pt x="3920919" y="1485960"/>
                  </a:lnTo>
                  <a:lnTo>
                    <a:pt x="3972032" y="1473099"/>
                  </a:lnTo>
                  <a:lnTo>
                    <a:pt x="4022649" y="1459670"/>
                  </a:lnTo>
                  <a:lnTo>
                    <a:pt x="4072757" y="1445679"/>
                  </a:lnTo>
                  <a:lnTo>
                    <a:pt x="4122341" y="1431132"/>
                  </a:lnTo>
                  <a:lnTo>
                    <a:pt x="4171388" y="1416035"/>
                  </a:lnTo>
                  <a:lnTo>
                    <a:pt x="4219884" y="1400392"/>
                  </a:lnTo>
                  <a:lnTo>
                    <a:pt x="4267814" y="1384209"/>
                  </a:lnTo>
                  <a:lnTo>
                    <a:pt x="4315165" y="1367493"/>
                  </a:lnTo>
                  <a:lnTo>
                    <a:pt x="4361923" y="1350248"/>
                  </a:lnTo>
                  <a:lnTo>
                    <a:pt x="4408075" y="1332481"/>
                  </a:lnTo>
                  <a:lnTo>
                    <a:pt x="4453605" y="1314196"/>
                  </a:lnTo>
                  <a:lnTo>
                    <a:pt x="4498501" y="1295400"/>
                  </a:lnTo>
                  <a:lnTo>
                    <a:pt x="4542748" y="1276098"/>
                  </a:lnTo>
                  <a:lnTo>
                    <a:pt x="4586333" y="1256295"/>
                  </a:lnTo>
                  <a:lnTo>
                    <a:pt x="4629241" y="1235997"/>
                  </a:lnTo>
                  <a:lnTo>
                    <a:pt x="4671459" y="1215210"/>
                  </a:lnTo>
                  <a:lnTo>
                    <a:pt x="4712972" y="1193940"/>
                  </a:lnTo>
                  <a:lnTo>
                    <a:pt x="4753768" y="1172191"/>
                  </a:lnTo>
                  <a:lnTo>
                    <a:pt x="4793832" y="1149969"/>
                  </a:lnTo>
                  <a:lnTo>
                    <a:pt x="4833149" y="1127281"/>
                  </a:lnTo>
                  <a:lnTo>
                    <a:pt x="4871707" y="1104131"/>
                  </a:lnTo>
                  <a:lnTo>
                    <a:pt x="4909491" y="1080525"/>
                  </a:lnTo>
                  <a:lnTo>
                    <a:pt x="4946487" y="1056469"/>
                  </a:lnTo>
                  <a:lnTo>
                    <a:pt x="4982682" y="1031969"/>
                  </a:lnTo>
                  <a:lnTo>
                    <a:pt x="5018061" y="1007029"/>
                  </a:lnTo>
                  <a:lnTo>
                    <a:pt x="5052612" y="981656"/>
                  </a:lnTo>
                  <a:lnTo>
                    <a:pt x="5086318" y="955855"/>
                  </a:lnTo>
                  <a:lnTo>
                    <a:pt x="5119168" y="929631"/>
                  </a:lnTo>
                  <a:lnTo>
                    <a:pt x="5151147" y="902991"/>
                  </a:lnTo>
                  <a:lnTo>
                    <a:pt x="5182240" y="875940"/>
                  </a:lnTo>
                  <a:lnTo>
                    <a:pt x="5212435" y="848483"/>
                  </a:lnTo>
                  <a:lnTo>
                    <a:pt x="5241717" y="820626"/>
                  </a:lnTo>
                  <a:lnTo>
                    <a:pt x="5270073" y="792374"/>
                  </a:lnTo>
                  <a:lnTo>
                    <a:pt x="5297488" y="763733"/>
                  </a:lnTo>
                  <a:lnTo>
                    <a:pt x="5323948" y="734710"/>
                  </a:lnTo>
                  <a:lnTo>
                    <a:pt x="5349440" y="705308"/>
                  </a:lnTo>
                  <a:lnTo>
                    <a:pt x="5373950" y="675535"/>
                  </a:lnTo>
                  <a:lnTo>
                    <a:pt x="5397464" y="645395"/>
                  </a:lnTo>
                  <a:lnTo>
                    <a:pt x="5441447" y="584037"/>
                  </a:lnTo>
                  <a:lnTo>
                    <a:pt x="5461889" y="552831"/>
                  </a:lnTo>
                  <a:lnTo>
                    <a:pt x="5259958" y="552831"/>
                  </a:lnTo>
                  <a:lnTo>
                    <a:pt x="5833872" y="0"/>
                  </a:lnTo>
                  <a:lnTo>
                    <a:pt x="6067679" y="552831"/>
                  </a:lnTo>
                  <a:lnTo>
                    <a:pt x="5865749" y="552831"/>
                  </a:lnTo>
                  <a:lnTo>
                    <a:pt x="5845307" y="584037"/>
                  </a:lnTo>
                  <a:lnTo>
                    <a:pt x="5801324" y="645395"/>
                  </a:lnTo>
                  <a:lnTo>
                    <a:pt x="5777810" y="675535"/>
                  </a:lnTo>
                  <a:lnTo>
                    <a:pt x="5753300" y="705308"/>
                  </a:lnTo>
                  <a:lnTo>
                    <a:pt x="5727808" y="734710"/>
                  </a:lnTo>
                  <a:lnTo>
                    <a:pt x="5701348" y="763733"/>
                  </a:lnTo>
                  <a:lnTo>
                    <a:pt x="5673933" y="792374"/>
                  </a:lnTo>
                  <a:lnTo>
                    <a:pt x="5645577" y="820626"/>
                  </a:lnTo>
                  <a:lnTo>
                    <a:pt x="5616295" y="848483"/>
                  </a:lnTo>
                  <a:lnTo>
                    <a:pt x="5586100" y="875940"/>
                  </a:lnTo>
                  <a:lnTo>
                    <a:pt x="5555007" y="902991"/>
                  </a:lnTo>
                  <a:lnTo>
                    <a:pt x="5523028" y="929631"/>
                  </a:lnTo>
                  <a:lnTo>
                    <a:pt x="5490178" y="955855"/>
                  </a:lnTo>
                  <a:lnTo>
                    <a:pt x="5456472" y="981656"/>
                  </a:lnTo>
                  <a:lnTo>
                    <a:pt x="5421921" y="1007029"/>
                  </a:lnTo>
                  <a:lnTo>
                    <a:pt x="5386542" y="1031969"/>
                  </a:lnTo>
                  <a:lnTo>
                    <a:pt x="5350347" y="1056469"/>
                  </a:lnTo>
                  <a:lnTo>
                    <a:pt x="5313351" y="1080525"/>
                  </a:lnTo>
                  <a:lnTo>
                    <a:pt x="5275567" y="1104131"/>
                  </a:lnTo>
                  <a:lnTo>
                    <a:pt x="5237009" y="1127281"/>
                  </a:lnTo>
                  <a:lnTo>
                    <a:pt x="5197692" y="1149969"/>
                  </a:lnTo>
                  <a:lnTo>
                    <a:pt x="5157628" y="1172191"/>
                  </a:lnTo>
                  <a:lnTo>
                    <a:pt x="5116832" y="1193940"/>
                  </a:lnTo>
                  <a:lnTo>
                    <a:pt x="5075319" y="1215210"/>
                  </a:lnTo>
                  <a:lnTo>
                    <a:pt x="5033101" y="1235997"/>
                  </a:lnTo>
                  <a:lnTo>
                    <a:pt x="4990193" y="1256295"/>
                  </a:lnTo>
                  <a:lnTo>
                    <a:pt x="4946608" y="1276098"/>
                  </a:lnTo>
                  <a:lnTo>
                    <a:pt x="4902361" y="1295400"/>
                  </a:lnTo>
                  <a:lnTo>
                    <a:pt x="4857465" y="1314196"/>
                  </a:lnTo>
                  <a:lnTo>
                    <a:pt x="4811935" y="1332481"/>
                  </a:lnTo>
                  <a:lnTo>
                    <a:pt x="4765783" y="1350248"/>
                  </a:lnTo>
                  <a:lnTo>
                    <a:pt x="4719025" y="1367493"/>
                  </a:lnTo>
                  <a:lnTo>
                    <a:pt x="4671674" y="1384209"/>
                  </a:lnTo>
                  <a:lnTo>
                    <a:pt x="4623744" y="1400392"/>
                  </a:lnTo>
                  <a:lnTo>
                    <a:pt x="4575248" y="1416035"/>
                  </a:lnTo>
                  <a:lnTo>
                    <a:pt x="4526201" y="1431132"/>
                  </a:lnTo>
                  <a:lnTo>
                    <a:pt x="4476617" y="1445679"/>
                  </a:lnTo>
                  <a:lnTo>
                    <a:pt x="4426509" y="1459670"/>
                  </a:lnTo>
                  <a:lnTo>
                    <a:pt x="4375892" y="1473099"/>
                  </a:lnTo>
                  <a:lnTo>
                    <a:pt x="4324779" y="1485960"/>
                  </a:lnTo>
                  <a:lnTo>
                    <a:pt x="4273184" y="1498249"/>
                  </a:lnTo>
                  <a:lnTo>
                    <a:pt x="4221121" y="1509959"/>
                  </a:lnTo>
                  <a:lnTo>
                    <a:pt x="4168605" y="1521085"/>
                  </a:lnTo>
                  <a:lnTo>
                    <a:pt x="4115648" y="1531621"/>
                  </a:lnTo>
                  <a:lnTo>
                    <a:pt x="4062265" y="1541561"/>
                  </a:lnTo>
                  <a:lnTo>
                    <a:pt x="4008470" y="1550901"/>
                  </a:lnTo>
                  <a:lnTo>
                    <a:pt x="3954276" y="1559635"/>
                  </a:lnTo>
                  <a:lnTo>
                    <a:pt x="3899698" y="1567756"/>
                  </a:lnTo>
                  <a:lnTo>
                    <a:pt x="3844749" y="1575259"/>
                  </a:lnTo>
                  <a:lnTo>
                    <a:pt x="3789444" y="1582140"/>
                  </a:lnTo>
                  <a:lnTo>
                    <a:pt x="3733795" y="1588391"/>
                  </a:lnTo>
                  <a:lnTo>
                    <a:pt x="3677818" y="1594009"/>
                  </a:lnTo>
                  <a:lnTo>
                    <a:pt x="3621526" y="1598986"/>
                  </a:lnTo>
                  <a:lnTo>
                    <a:pt x="3564933" y="1603318"/>
                  </a:lnTo>
                  <a:lnTo>
                    <a:pt x="3508053" y="1606998"/>
                  </a:lnTo>
                  <a:lnTo>
                    <a:pt x="3450899" y="1610022"/>
                  </a:lnTo>
                  <a:lnTo>
                    <a:pt x="3393486" y="1612384"/>
                  </a:lnTo>
                  <a:lnTo>
                    <a:pt x="3335828" y="1614078"/>
                  </a:lnTo>
                  <a:lnTo>
                    <a:pt x="3277938" y="1615098"/>
                  </a:lnTo>
                  <a:lnTo>
                    <a:pt x="3219831" y="1615440"/>
                  </a:lnTo>
                  <a:lnTo>
                    <a:pt x="2815971" y="1615440"/>
                  </a:lnTo>
                  <a:lnTo>
                    <a:pt x="2755528" y="1615075"/>
                  </a:lnTo>
                  <a:lnTo>
                    <a:pt x="2695396" y="1613985"/>
                  </a:lnTo>
                  <a:lnTo>
                    <a:pt x="2635587" y="1612179"/>
                  </a:lnTo>
                  <a:lnTo>
                    <a:pt x="2576115" y="1609662"/>
                  </a:lnTo>
                  <a:lnTo>
                    <a:pt x="2516991" y="1606442"/>
                  </a:lnTo>
                  <a:lnTo>
                    <a:pt x="2458229" y="1602527"/>
                  </a:lnTo>
                  <a:lnTo>
                    <a:pt x="2399841" y="1597924"/>
                  </a:lnTo>
                  <a:lnTo>
                    <a:pt x="2341841" y="1592640"/>
                  </a:lnTo>
                  <a:lnTo>
                    <a:pt x="2284239" y="1586682"/>
                  </a:lnTo>
                  <a:lnTo>
                    <a:pt x="2227050" y="1580057"/>
                  </a:lnTo>
                  <a:lnTo>
                    <a:pt x="2170287" y="1572774"/>
                  </a:lnTo>
                  <a:lnTo>
                    <a:pt x="2113960" y="1564839"/>
                  </a:lnTo>
                  <a:lnTo>
                    <a:pt x="2058085" y="1556259"/>
                  </a:lnTo>
                  <a:lnTo>
                    <a:pt x="2002672" y="1547043"/>
                  </a:lnTo>
                  <a:lnTo>
                    <a:pt x="1947735" y="1537196"/>
                  </a:lnTo>
                  <a:lnTo>
                    <a:pt x="1893287" y="1526727"/>
                  </a:lnTo>
                  <a:lnTo>
                    <a:pt x="1839340" y="1515642"/>
                  </a:lnTo>
                  <a:lnTo>
                    <a:pt x="1785907" y="1503949"/>
                  </a:lnTo>
                  <a:lnTo>
                    <a:pt x="1733000" y="1491656"/>
                  </a:lnTo>
                  <a:lnTo>
                    <a:pt x="1680633" y="1478768"/>
                  </a:lnTo>
                  <a:lnTo>
                    <a:pt x="1628818" y="1465295"/>
                  </a:lnTo>
                  <a:lnTo>
                    <a:pt x="1577567" y="1451243"/>
                  </a:lnTo>
                  <a:lnTo>
                    <a:pt x="1526894" y="1436619"/>
                  </a:lnTo>
                  <a:lnTo>
                    <a:pt x="1476811" y="1421431"/>
                  </a:lnTo>
                  <a:lnTo>
                    <a:pt x="1427331" y="1405686"/>
                  </a:lnTo>
                  <a:lnTo>
                    <a:pt x="1378466" y="1389391"/>
                  </a:lnTo>
                  <a:lnTo>
                    <a:pt x="1330230" y="1372553"/>
                  </a:lnTo>
                  <a:lnTo>
                    <a:pt x="1282634" y="1355180"/>
                  </a:lnTo>
                  <a:lnTo>
                    <a:pt x="1235692" y="1337279"/>
                  </a:lnTo>
                  <a:lnTo>
                    <a:pt x="1189416" y="1318858"/>
                  </a:lnTo>
                  <a:lnTo>
                    <a:pt x="1143820" y="1299923"/>
                  </a:lnTo>
                  <a:lnTo>
                    <a:pt x="1098915" y="1280483"/>
                  </a:lnTo>
                  <a:lnTo>
                    <a:pt x="1054714" y="1260543"/>
                  </a:lnTo>
                  <a:lnTo>
                    <a:pt x="1011231" y="1240112"/>
                  </a:lnTo>
                  <a:lnTo>
                    <a:pt x="968477" y="1219197"/>
                  </a:lnTo>
                  <a:lnTo>
                    <a:pt x="926466" y="1197804"/>
                  </a:lnTo>
                  <a:lnTo>
                    <a:pt x="885210" y="1175943"/>
                  </a:lnTo>
                  <a:lnTo>
                    <a:pt x="844721" y="1153618"/>
                  </a:lnTo>
                  <a:lnTo>
                    <a:pt x="805014" y="1130839"/>
                  </a:lnTo>
                  <a:lnTo>
                    <a:pt x="766100" y="1107612"/>
                  </a:lnTo>
                  <a:lnTo>
                    <a:pt x="727991" y="1083944"/>
                  </a:lnTo>
                  <a:lnTo>
                    <a:pt x="690702" y="1059844"/>
                  </a:lnTo>
                  <a:lnTo>
                    <a:pt x="654243" y="1035317"/>
                  </a:lnTo>
                  <a:lnTo>
                    <a:pt x="618629" y="1010372"/>
                  </a:lnTo>
                  <a:lnTo>
                    <a:pt x="583872" y="985015"/>
                  </a:lnTo>
                  <a:lnTo>
                    <a:pt x="549984" y="959254"/>
                  </a:lnTo>
                  <a:lnTo>
                    <a:pt x="516978" y="933096"/>
                  </a:lnTo>
                  <a:lnTo>
                    <a:pt x="484867" y="906549"/>
                  </a:lnTo>
                  <a:lnTo>
                    <a:pt x="453664" y="879620"/>
                  </a:lnTo>
                  <a:lnTo>
                    <a:pt x="423381" y="852316"/>
                  </a:lnTo>
                  <a:lnTo>
                    <a:pt x="394031" y="824644"/>
                  </a:lnTo>
                  <a:lnTo>
                    <a:pt x="365626" y="796612"/>
                  </a:lnTo>
                  <a:lnTo>
                    <a:pt x="338180" y="768226"/>
                  </a:lnTo>
                  <a:lnTo>
                    <a:pt x="311705" y="739495"/>
                  </a:lnTo>
                  <a:lnTo>
                    <a:pt x="286214" y="710426"/>
                  </a:lnTo>
                  <a:lnTo>
                    <a:pt x="261719" y="681025"/>
                  </a:lnTo>
                  <a:lnTo>
                    <a:pt x="215770" y="621259"/>
                  </a:lnTo>
                  <a:lnTo>
                    <a:pt x="173958" y="560255"/>
                  </a:lnTo>
                  <a:lnTo>
                    <a:pt x="136387" y="498072"/>
                  </a:lnTo>
                  <a:lnTo>
                    <a:pt x="103157" y="434769"/>
                  </a:lnTo>
                  <a:lnTo>
                    <a:pt x="74370" y="370403"/>
                  </a:lnTo>
                  <a:lnTo>
                    <a:pt x="50128" y="305032"/>
                  </a:lnTo>
                  <a:lnTo>
                    <a:pt x="30531" y="238716"/>
                  </a:lnTo>
                  <a:lnTo>
                    <a:pt x="15683" y="171511"/>
                  </a:lnTo>
                  <a:lnTo>
                    <a:pt x="5684" y="103478"/>
                  </a:lnTo>
                  <a:lnTo>
                    <a:pt x="635" y="34673"/>
                  </a:lnTo>
                  <a:lnTo>
                    <a:pt x="0" y="0"/>
                  </a:lnTo>
                  <a:lnTo>
                    <a:pt x="403860" y="0"/>
                  </a:lnTo>
                  <a:lnTo>
                    <a:pt x="404518" y="35216"/>
                  </a:lnTo>
                  <a:lnTo>
                    <a:pt x="406483" y="70257"/>
                  </a:lnTo>
                  <a:lnTo>
                    <a:pt x="414285" y="139784"/>
                  </a:lnTo>
                  <a:lnTo>
                    <a:pt x="427162" y="208517"/>
                  </a:lnTo>
                  <a:lnTo>
                    <a:pt x="445008" y="276392"/>
                  </a:lnTo>
                  <a:lnTo>
                    <a:pt x="467721" y="343343"/>
                  </a:lnTo>
                  <a:lnTo>
                    <a:pt x="495195" y="409308"/>
                  </a:lnTo>
                  <a:lnTo>
                    <a:pt x="527328" y="474222"/>
                  </a:lnTo>
                  <a:lnTo>
                    <a:pt x="564015" y="538021"/>
                  </a:lnTo>
                  <a:lnTo>
                    <a:pt x="605153" y="600640"/>
                  </a:lnTo>
                  <a:lnTo>
                    <a:pt x="650636" y="662016"/>
                  </a:lnTo>
                  <a:lnTo>
                    <a:pt x="674975" y="692218"/>
                  </a:lnTo>
                  <a:lnTo>
                    <a:pt x="700361" y="722085"/>
                  </a:lnTo>
                  <a:lnTo>
                    <a:pt x="726782" y="751608"/>
                  </a:lnTo>
                  <a:lnTo>
                    <a:pt x="754224" y="780781"/>
                  </a:lnTo>
                  <a:lnTo>
                    <a:pt x="782675" y="809595"/>
                  </a:lnTo>
                  <a:lnTo>
                    <a:pt x="812122" y="838042"/>
                  </a:lnTo>
                  <a:lnTo>
                    <a:pt x="842550" y="866114"/>
                  </a:lnTo>
                  <a:lnTo>
                    <a:pt x="873949" y="893803"/>
                  </a:lnTo>
                  <a:lnTo>
                    <a:pt x="906304" y="921102"/>
                  </a:lnTo>
                  <a:lnTo>
                    <a:pt x="939602" y="948000"/>
                  </a:lnTo>
                  <a:lnTo>
                    <a:pt x="973831" y="974492"/>
                  </a:lnTo>
                  <a:lnTo>
                    <a:pt x="1008977" y="1000569"/>
                  </a:lnTo>
                  <a:lnTo>
                    <a:pt x="1045028" y="1026223"/>
                  </a:lnTo>
                  <a:lnTo>
                    <a:pt x="1081971" y="1051446"/>
                  </a:lnTo>
                  <a:lnTo>
                    <a:pt x="1119791" y="1076229"/>
                  </a:lnTo>
                  <a:lnTo>
                    <a:pt x="1158478" y="1100566"/>
                  </a:lnTo>
                  <a:lnTo>
                    <a:pt x="1198016" y="1124447"/>
                  </a:lnTo>
                  <a:lnTo>
                    <a:pt x="1238395" y="1147865"/>
                  </a:lnTo>
                  <a:lnTo>
                    <a:pt x="1279599" y="1170812"/>
                  </a:lnTo>
                  <a:lnTo>
                    <a:pt x="1321617" y="1193279"/>
                  </a:lnTo>
                  <a:lnTo>
                    <a:pt x="1364436" y="1215260"/>
                  </a:lnTo>
                  <a:lnTo>
                    <a:pt x="1408042" y="1236745"/>
                  </a:lnTo>
                  <a:lnTo>
                    <a:pt x="1452423" y="1257727"/>
                  </a:lnTo>
                  <a:lnTo>
                    <a:pt x="1497565" y="1278198"/>
                  </a:lnTo>
                  <a:lnTo>
                    <a:pt x="1543455" y="1298149"/>
                  </a:lnTo>
                  <a:lnTo>
                    <a:pt x="1590081" y="1317573"/>
                  </a:lnTo>
                  <a:lnTo>
                    <a:pt x="1637429" y="1336462"/>
                  </a:lnTo>
                  <a:lnTo>
                    <a:pt x="1685487" y="1354807"/>
                  </a:lnTo>
                  <a:lnTo>
                    <a:pt x="1734241" y="1372601"/>
                  </a:lnTo>
                  <a:lnTo>
                    <a:pt x="1783679" y="1389836"/>
                  </a:lnTo>
                  <a:lnTo>
                    <a:pt x="1833787" y="1406503"/>
                  </a:lnTo>
                  <a:lnTo>
                    <a:pt x="1884553" y="1422595"/>
                  </a:lnTo>
                  <a:lnTo>
                    <a:pt x="1935963" y="1438103"/>
                  </a:lnTo>
                  <a:lnTo>
                    <a:pt x="1988004" y="1453020"/>
                  </a:lnTo>
                  <a:lnTo>
                    <a:pt x="2040664" y="1467338"/>
                  </a:lnTo>
                  <a:lnTo>
                    <a:pt x="2093929" y="1481048"/>
                  </a:lnTo>
                  <a:lnTo>
                    <a:pt x="2147787" y="1494142"/>
                  </a:lnTo>
                  <a:lnTo>
                    <a:pt x="2202224" y="1506613"/>
                  </a:lnTo>
                  <a:lnTo>
                    <a:pt x="2257227" y="1518453"/>
                  </a:lnTo>
                  <a:lnTo>
                    <a:pt x="2312784" y="1529653"/>
                  </a:lnTo>
                  <a:lnTo>
                    <a:pt x="2368881" y="1540205"/>
                  </a:lnTo>
                  <a:lnTo>
                    <a:pt x="2425506" y="1550102"/>
                  </a:lnTo>
                  <a:lnTo>
                    <a:pt x="2482645" y="1559335"/>
                  </a:lnTo>
                  <a:lnTo>
                    <a:pt x="2540286" y="1567897"/>
                  </a:lnTo>
                  <a:lnTo>
                    <a:pt x="2598415" y="1575778"/>
                  </a:lnTo>
                  <a:lnTo>
                    <a:pt x="2657019" y="1582973"/>
                  </a:lnTo>
                  <a:lnTo>
                    <a:pt x="2716086" y="1589471"/>
                  </a:lnTo>
                  <a:lnTo>
                    <a:pt x="2775602" y="1595266"/>
                  </a:lnTo>
                  <a:lnTo>
                    <a:pt x="2835555" y="1600349"/>
                  </a:lnTo>
                  <a:lnTo>
                    <a:pt x="2895931" y="1604713"/>
                  </a:lnTo>
                  <a:lnTo>
                    <a:pt x="2956717" y="1608349"/>
                  </a:lnTo>
                  <a:lnTo>
                    <a:pt x="3017901" y="1611249"/>
                  </a:lnTo>
                </a:path>
              </a:pathLst>
            </a:custGeom>
            <a:ln w="12192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580" y="874345"/>
              <a:ext cx="2221992" cy="16337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24566" y="852724"/>
              <a:ext cx="2299025" cy="9656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59" y="836675"/>
              <a:ext cx="3602736" cy="35265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58896" y="3973068"/>
              <a:ext cx="2653665" cy="391795"/>
            </a:xfrm>
            <a:custGeom>
              <a:avLst/>
              <a:gdLst/>
              <a:ahLst/>
              <a:cxnLst/>
              <a:rect l="l" t="t" r="r" b="b"/>
              <a:pathLst>
                <a:path w="2653665" h="391795">
                  <a:moveTo>
                    <a:pt x="2653283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2653283" y="391667"/>
                  </a:lnTo>
                  <a:lnTo>
                    <a:pt x="2653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30800" y="3963671"/>
            <a:ext cx="2156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メイリオ"/>
                <a:cs typeface="メイリオ"/>
              </a:rPr>
              <a:t>3D</a:t>
            </a:r>
            <a:r>
              <a:rPr sz="2000" spc="-10" dirty="0">
                <a:latin typeface="メイリオ"/>
                <a:cs typeface="メイリオ"/>
              </a:rPr>
              <a:t>ゲルプリンター</a:t>
            </a:r>
            <a:endParaRPr sz="2000">
              <a:latin typeface="メイリオ"/>
              <a:cs typeface="メイリオ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5737" y="2042921"/>
            <a:ext cx="2131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メイリオ"/>
                <a:cs typeface="メイリオ"/>
              </a:rPr>
              <a:t>3D-</a:t>
            </a:r>
            <a:r>
              <a:rPr sz="2400" spc="-25" dirty="0">
                <a:latin typeface="メイリオ"/>
                <a:cs typeface="メイリオ"/>
              </a:rPr>
              <a:t>CAD</a:t>
            </a:r>
            <a:r>
              <a:rPr sz="2400" spc="-20" dirty="0">
                <a:latin typeface="メイリオ"/>
                <a:cs typeface="メイリオ"/>
              </a:rPr>
              <a:t>データ</a:t>
            </a:r>
            <a:endParaRPr sz="2400" dirty="0">
              <a:latin typeface="メイリオ"/>
              <a:cs typeface="メイリオ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19" y="3911189"/>
            <a:ext cx="398621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35" dirty="0">
                <a:solidFill>
                  <a:srgbClr val="FF0000"/>
                </a:solidFill>
                <a:latin typeface="メイリオ"/>
                <a:cs typeface="メイリオ"/>
              </a:rPr>
              <a:t>先進的ゲル材料の自由造形が可能な世界初の</a:t>
            </a:r>
            <a:r>
              <a:rPr sz="2200" spc="-25" dirty="0">
                <a:solidFill>
                  <a:srgbClr val="FF0000"/>
                </a:solidFill>
                <a:latin typeface="メイリオ"/>
                <a:cs typeface="メイリオ"/>
              </a:rPr>
              <a:t>3D</a:t>
            </a:r>
            <a:r>
              <a:rPr sz="2200" spc="-35" dirty="0">
                <a:solidFill>
                  <a:srgbClr val="FF0000"/>
                </a:solidFill>
                <a:latin typeface="メイリオ"/>
                <a:cs typeface="メイリオ"/>
              </a:rPr>
              <a:t>プリンタ</a:t>
            </a:r>
            <a:endParaRPr sz="2200" dirty="0">
              <a:latin typeface="メイリオ"/>
              <a:cs typeface="メイリオ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19998" y="4975936"/>
            <a:ext cx="19812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メイリオ"/>
                <a:cs typeface="メイリオ"/>
              </a:rPr>
              <a:t>化学×機械</a:t>
            </a:r>
            <a:endParaRPr sz="3200" dirty="0">
              <a:latin typeface="メイリオ"/>
              <a:cs typeface="メイリオ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74317" y="5734304"/>
            <a:ext cx="835342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indent="-114300">
              <a:spcBef>
                <a:spcPts val="100"/>
              </a:spcBef>
              <a:buClr>
                <a:srgbClr val="FFC000"/>
              </a:buClr>
              <a:buSzPct val="95833"/>
              <a:buFont typeface="Arial"/>
              <a:buChar char="•"/>
              <a:tabLst>
                <a:tab pos="118745" algn="l"/>
              </a:tabLst>
            </a:pPr>
            <a:r>
              <a:rPr sz="2400" dirty="0">
                <a:latin typeface="メイリオ"/>
                <a:cs typeface="メイリオ"/>
              </a:rPr>
              <a:t>山形大学で開発された先進的ゲル材料の</a:t>
            </a:r>
            <a:r>
              <a:rPr sz="2400" spc="-25" dirty="0">
                <a:latin typeface="メイリオ"/>
                <a:cs typeface="メイリオ"/>
              </a:rPr>
              <a:t>3D</a:t>
            </a:r>
            <a:r>
              <a:rPr sz="2400" spc="-10" dirty="0">
                <a:latin typeface="メイリオ"/>
                <a:cs typeface="メイリオ"/>
              </a:rPr>
              <a:t>自由造形が可能</a:t>
            </a:r>
            <a:endParaRPr sz="2400">
              <a:latin typeface="メイリオ"/>
              <a:cs typeface="メイリオ"/>
            </a:endParaRPr>
          </a:p>
          <a:p>
            <a:pPr marL="494665">
              <a:spcBef>
                <a:spcPts val="1560"/>
              </a:spcBef>
            </a:pPr>
            <a:r>
              <a:rPr sz="1400" dirty="0">
                <a:latin typeface="メイリオ"/>
                <a:cs typeface="メイリオ"/>
              </a:rPr>
              <a:t>R.</a:t>
            </a:r>
            <a:r>
              <a:rPr sz="1400" spc="-40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Hidema,</a:t>
            </a:r>
            <a:r>
              <a:rPr sz="1400" spc="-50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K.</a:t>
            </a:r>
            <a:r>
              <a:rPr sz="1400" spc="-30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Sugita,</a:t>
            </a:r>
            <a:r>
              <a:rPr sz="1400" spc="-40" dirty="0">
                <a:latin typeface="メイリオ"/>
                <a:cs typeface="メイリオ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H.</a:t>
            </a:r>
            <a:r>
              <a:rPr sz="1400" u="sng" spc="-40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Furukwa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30" dirty="0">
                <a:latin typeface="メイリオ"/>
                <a:cs typeface="メイリオ"/>
              </a:rPr>
              <a:t> </a:t>
            </a:r>
            <a:r>
              <a:rPr sz="1400" b="1" i="1" spc="-20" dirty="0">
                <a:latin typeface="メイリオ"/>
                <a:cs typeface="メイリオ"/>
              </a:rPr>
              <a:t>Trans.</a:t>
            </a:r>
            <a:r>
              <a:rPr sz="1400" b="1" i="1" spc="-4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J.</a:t>
            </a:r>
            <a:r>
              <a:rPr sz="1400" b="1" i="1" spc="-2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Soc.</a:t>
            </a:r>
            <a:r>
              <a:rPr sz="1400" b="1" i="1" spc="-5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Mech.</a:t>
            </a:r>
            <a:r>
              <a:rPr sz="1400" b="1" i="1" spc="-3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Eng.</a:t>
            </a:r>
            <a:r>
              <a:rPr sz="1400" b="1" i="1" spc="-2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(A)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50" dirty="0">
                <a:latin typeface="メイリオ"/>
                <a:cs typeface="メイリオ"/>
              </a:rPr>
              <a:t> </a:t>
            </a:r>
            <a:r>
              <a:rPr sz="1400" b="1" dirty="0">
                <a:latin typeface="メイリオ"/>
                <a:cs typeface="メイリオ"/>
              </a:rPr>
              <a:t>77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20" dirty="0">
                <a:latin typeface="メイリオ"/>
                <a:cs typeface="メイリオ"/>
              </a:rPr>
              <a:t> </a:t>
            </a:r>
            <a:r>
              <a:rPr sz="1400" spc="-10" dirty="0">
                <a:latin typeface="メイリオ"/>
                <a:cs typeface="メイリオ"/>
              </a:rPr>
              <a:t>1002-</a:t>
            </a:r>
            <a:r>
              <a:rPr sz="1400" dirty="0">
                <a:latin typeface="メイリオ"/>
                <a:cs typeface="メイリオ"/>
              </a:rPr>
              <a:t>1006</a:t>
            </a:r>
            <a:r>
              <a:rPr sz="1400" spc="-25" dirty="0">
                <a:latin typeface="メイリオ"/>
                <a:cs typeface="メイリオ"/>
              </a:rPr>
              <a:t> </a:t>
            </a:r>
            <a:r>
              <a:rPr sz="1400" spc="-10" dirty="0">
                <a:latin typeface="メイリオ"/>
                <a:cs typeface="メイリオ"/>
              </a:rPr>
              <a:t>(2011)</a:t>
            </a:r>
            <a:endParaRPr sz="1400">
              <a:latin typeface="メイリオ"/>
              <a:cs typeface="メイリオ"/>
            </a:endParaRPr>
          </a:p>
          <a:p>
            <a:pPr marL="494665"/>
            <a:r>
              <a:rPr sz="1400" dirty="0">
                <a:latin typeface="メイリオ"/>
                <a:cs typeface="メイリオ"/>
              </a:rPr>
              <a:t>H.</a:t>
            </a:r>
            <a:r>
              <a:rPr sz="1400" spc="-35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Muroi,</a:t>
            </a:r>
            <a:r>
              <a:rPr sz="1400" spc="-45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J.</a:t>
            </a:r>
            <a:r>
              <a:rPr sz="1400" spc="-25" dirty="0">
                <a:latin typeface="メイリオ"/>
                <a:cs typeface="メイリオ"/>
              </a:rPr>
              <a:t> </a:t>
            </a:r>
            <a:r>
              <a:rPr sz="1400" dirty="0">
                <a:latin typeface="メイリオ"/>
                <a:cs typeface="メイリオ"/>
              </a:rPr>
              <a:t>Gong,</a:t>
            </a:r>
            <a:r>
              <a:rPr sz="1400" spc="-30" dirty="0">
                <a:latin typeface="メイリオ"/>
                <a:cs typeface="メイリオ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H.</a:t>
            </a:r>
            <a:r>
              <a:rPr sz="1400" u="sng" spc="-35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メイリオ"/>
                <a:cs typeface="メイリオ"/>
              </a:rPr>
              <a:t>Furukawa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50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J.</a:t>
            </a:r>
            <a:r>
              <a:rPr sz="1400" b="1" i="1" spc="-25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Solid</a:t>
            </a:r>
            <a:r>
              <a:rPr sz="1400" b="1" i="1" spc="-55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Mech.</a:t>
            </a:r>
            <a:r>
              <a:rPr sz="1400" b="1" i="1" spc="-35" dirty="0">
                <a:latin typeface="メイリオ"/>
                <a:cs typeface="メイリオ"/>
              </a:rPr>
              <a:t> </a:t>
            </a:r>
            <a:r>
              <a:rPr sz="1400" b="1" i="1" spc="-30" dirty="0">
                <a:latin typeface="メイリオ"/>
                <a:cs typeface="メイリオ"/>
              </a:rPr>
              <a:t>Mater.</a:t>
            </a:r>
            <a:r>
              <a:rPr sz="1400" b="1" i="1" spc="-65" dirty="0">
                <a:latin typeface="メイリオ"/>
                <a:cs typeface="メイリオ"/>
              </a:rPr>
              <a:t> </a:t>
            </a:r>
            <a:r>
              <a:rPr sz="1400" b="1" i="1" dirty="0">
                <a:latin typeface="メイリオ"/>
                <a:cs typeface="メイリオ"/>
              </a:rPr>
              <a:t>Eng.</a:t>
            </a:r>
            <a:r>
              <a:rPr sz="1400" dirty="0">
                <a:latin typeface="メイリオ"/>
                <a:cs typeface="メイリオ"/>
              </a:rPr>
              <a:t>,</a:t>
            </a:r>
            <a:r>
              <a:rPr sz="1400" spc="-35" dirty="0">
                <a:latin typeface="メイリオ"/>
                <a:cs typeface="メイリオ"/>
              </a:rPr>
              <a:t> </a:t>
            </a:r>
            <a:r>
              <a:rPr sz="1400" spc="-10" dirty="0">
                <a:latin typeface="メイリオ"/>
                <a:cs typeface="メイリオ"/>
              </a:rPr>
              <a:t>2013.</a:t>
            </a:r>
            <a:endParaRPr sz="1400">
              <a:latin typeface="メイリオ"/>
              <a:cs typeface="メイリオ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94476" y="2481073"/>
            <a:ext cx="2339340" cy="1920875"/>
            <a:chOff x="4570476" y="2481072"/>
            <a:chExt cx="2339340" cy="1920875"/>
          </a:xfrm>
        </p:grpSpPr>
        <p:sp>
          <p:nvSpPr>
            <p:cNvPr id="23" name="object 23"/>
            <p:cNvSpPr/>
            <p:nvPr/>
          </p:nvSpPr>
          <p:spPr>
            <a:xfrm>
              <a:off x="4589526" y="2500122"/>
              <a:ext cx="850900" cy="876300"/>
            </a:xfrm>
            <a:custGeom>
              <a:avLst/>
              <a:gdLst/>
              <a:ahLst/>
              <a:cxnLst/>
              <a:rect l="l" t="t" r="r" b="b"/>
              <a:pathLst>
                <a:path w="850900" h="876300">
                  <a:moveTo>
                    <a:pt x="0" y="438150"/>
                  </a:moveTo>
                  <a:lnTo>
                    <a:pt x="2495" y="390417"/>
                  </a:lnTo>
                  <a:lnTo>
                    <a:pt x="9807" y="344171"/>
                  </a:lnTo>
                  <a:lnTo>
                    <a:pt x="21677" y="299679"/>
                  </a:lnTo>
                  <a:lnTo>
                    <a:pt x="37845" y="257209"/>
                  </a:lnTo>
                  <a:lnTo>
                    <a:pt x="58053" y="217028"/>
                  </a:lnTo>
                  <a:lnTo>
                    <a:pt x="82039" y="179405"/>
                  </a:lnTo>
                  <a:lnTo>
                    <a:pt x="109546" y="144606"/>
                  </a:lnTo>
                  <a:lnTo>
                    <a:pt x="140314" y="112899"/>
                  </a:lnTo>
                  <a:lnTo>
                    <a:pt x="174083" y="84551"/>
                  </a:lnTo>
                  <a:lnTo>
                    <a:pt x="210594" y="59831"/>
                  </a:lnTo>
                  <a:lnTo>
                    <a:pt x="249587" y="39005"/>
                  </a:lnTo>
                  <a:lnTo>
                    <a:pt x="290803" y="22341"/>
                  </a:lnTo>
                  <a:lnTo>
                    <a:pt x="333983" y="10108"/>
                  </a:lnTo>
                  <a:lnTo>
                    <a:pt x="378867" y="2571"/>
                  </a:lnTo>
                  <a:lnTo>
                    <a:pt x="425196" y="0"/>
                  </a:lnTo>
                  <a:lnTo>
                    <a:pt x="471524" y="2571"/>
                  </a:lnTo>
                  <a:lnTo>
                    <a:pt x="516408" y="10108"/>
                  </a:lnTo>
                  <a:lnTo>
                    <a:pt x="559588" y="22341"/>
                  </a:lnTo>
                  <a:lnTo>
                    <a:pt x="600804" y="39005"/>
                  </a:lnTo>
                  <a:lnTo>
                    <a:pt x="639797" y="59831"/>
                  </a:lnTo>
                  <a:lnTo>
                    <a:pt x="676308" y="84551"/>
                  </a:lnTo>
                  <a:lnTo>
                    <a:pt x="710077" y="112899"/>
                  </a:lnTo>
                  <a:lnTo>
                    <a:pt x="740845" y="144606"/>
                  </a:lnTo>
                  <a:lnTo>
                    <a:pt x="768352" y="179405"/>
                  </a:lnTo>
                  <a:lnTo>
                    <a:pt x="792338" y="217028"/>
                  </a:lnTo>
                  <a:lnTo>
                    <a:pt x="812546" y="257209"/>
                  </a:lnTo>
                  <a:lnTo>
                    <a:pt x="828714" y="299679"/>
                  </a:lnTo>
                  <a:lnTo>
                    <a:pt x="840584" y="344171"/>
                  </a:lnTo>
                  <a:lnTo>
                    <a:pt x="847896" y="390417"/>
                  </a:lnTo>
                  <a:lnTo>
                    <a:pt x="850391" y="438150"/>
                  </a:lnTo>
                  <a:lnTo>
                    <a:pt x="847896" y="485882"/>
                  </a:lnTo>
                  <a:lnTo>
                    <a:pt x="840584" y="532128"/>
                  </a:lnTo>
                  <a:lnTo>
                    <a:pt x="828714" y="576620"/>
                  </a:lnTo>
                  <a:lnTo>
                    <a:pt x="812546" y="619090"/>
                  </a:lnTo>
                  <a:lnTo>
                    <a:pt x="792338" y="659271"/>
                  </a:lnTo>
                  <a:lnTo>
                    <a:pt x="768352" y="696894"/>
                  </a:lnTo>
                  <a:lnTo>
                    <a:pt x="740845" y="731693"/>
                  </a:lnTo>
                  <a:lnTo>
                    <a:pt x="710077" y="763400"/>
                  </a:lnTo>
                  <a:lnTo>
                    <a:pt x="676308" y="791748"/>
                  </a:lnTo>
                  <a:lnTo>
                    <a:pt x="639797" y="816468"/>
                  </a:lnTo>
                  <a:lnTo>
                    <a:pt x="600804" y="837294"/>
                  </a:lnTo>
                  <a:lnTo>
                    <a:pt x="559588" y="853958"/>
                  </a:lnTo>
                  <a:lnTo>
                    <a:pt x="516408" y="866191"/>
                  </a:lnTo>
                  <a:lnTo>
                    <a:pt x="471524" y="873728"/>
                  </a:lnTo>
                  <a:lnTo>
                    <a:pt x="425196" y="876300"/>
                  </a:lnTo>
                  <a:lnTo>
                    <a:pt x="378867" y="873728"/>
                  </a:lnTo>
                  <a:lnTo>
                    <a:pt x="333983" y="866191"/>
                  </a:lnTo>
                  <a:lnTo>
                    <a:pt x="290803" y="853958"/>
                  </a:lnTo>
                  <a:lnTo>
                    <a:pt x="249587" y="837294"/>
                  </a:lnTo>
                  <a:lnTo>
                    <a:pt x="210594" y="816468"/>
                  </a:lnTo>
                  <a:lnTo>
                    <a:pt x="174083" y="791748"/>
                  </a:lnTo>
                  <a:lnTo>
                    <a:pt x="140314" y="763400"/>
                  </a:lnTo>
                  <a:lnTo>
                    <a:pt x="109546" y="731693"/>
                  </a:lnTo>
                  <a:lnTo>
                    <a:pt x="82039" y="696894"/>
                  </a:lnTo>
                  <a:lnTo>
                    <a:pt x="58053" y="659271"/>
                  </a:lnTo>
                  <a:lnTo>
                    <a:pt x="37845" y="619090"/>
                  </a:lnTo>
                  <a:lnTo>
                    <a:pt x="21677" y="576620"/>
                  </a:lnTo>
                  <a:lnTo>
                    <a:pt x="9807" y="532128"/>
                  </a:lnTo>
                  <a:lnTo>
                    <a:pt x="2495" y="485882"/>
                  </a:lnTo>
                  <a:lnTo>
                    <a:pt x="0" y="438150"/>
                  </a:lnTo>
                  <a:close/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2367" y="3173348"/>
              <a:ext cx="1683892" cy="12250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22367" y="3173348"/>
              <a:ext cx="1684020" cy="1225550"/>
            </a:xfrm>
            <a:custGeom>
              <a:avLst/>
              <a:gdLst/>
              <a:ahLst/>
              <a:cxnLst/>
              <a:rect l="l" t="t" r="r" b="b"/>
              <a:pathLst>
                <a:path w="1684020" h="1225550">
                  <a:moveTo>
                    <a:pt x="1609598" y="1225042"/>
                  </a:moveTo>
                  <a:lnTo>
                    <a:pt x="146050" y="182499"/>
                  </a:lnTo>
                  <a:lnTo>
                    <a:pt x="108838" y="234696"/>
                  </a:lnTo>
                  <a:lnTo>
                    <a:pt x="0" y="0"/>
                  </a:lnTo>
                  <a:lnTo>
                    <a:pt x="257429" y="26035"/>
                  </a:lnTo>
                  <a:lnTo>
                    <a:pt x="220345" y="78231"/>
                  </a:lnTo>
                  <a:lnTo>
                    <a:pt x="1683892" y="1120648"/>
                  </a:lnTo>
                  <a:lnTo>
                    <a:pt x="1609598" y="1225042"/>
                  </a:lnTo>
                  <a:close/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740910" y="4419345"/>
            <a:ext cx="5821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3175000" algn="l"/>
              </a:tabLst>
            </a:pPr>
            <a:r>
              <a:rPr dirty="0">
                <a:solidFill>
                  <a:srgbClr val="FF0000"/>
                </a:solidFill>
                <a:latin typeface="メイリオ"/>
                <a:cs typeface="メイリオ"/>
              </a:rPr>
              <a:t>革新的ブレークスルー技術</a:t>
            </a:r>
            <a:r>
              <a:rPr spc="-50" dirty="0">
                <a:solidFill>
                  <a:srgbClr val="FF0000"/>
                </a:solidFill>
                <a:latin typeface="メイリオ"/>
                <a:cs typeface="メイリオ"/>
              </a:rPr>
              <a:t>！</a:t>
            </a:r>
            <a:r>
              <a:rPr dirty="0">
                <a:solidFill>
                  <a:srgbClr val="FF0000"/>
                </a:solidFill>
                <a:latin typeface="メイリオ"/>
                <a:cs typeface="メイリオ"/>
              </a:rPr>
              <a:t>	</a:t>
            </a:r>
            <a:r>
              <a:rPr sz="2700" spc="-15" baseline="13888" dirty="0">
                <a:latin typeface="メイリオ"/>
                <a:cs typeface="メイリオ"/>
              </a:rPr>
              <a:t>UV</a:t>
            </a:r>
            <a:r>
              <a:rPr sz="2700" baseline="13888" dirty="0">
                <a:latin typeface="メイリオ"/>
                <a:cs typeface="メイリオ"/>
              </a:rPr>
              <a:t>照射部分のみゲル化</a:t>
            </a:r>
            <a:r>
              <a:rPr sz="2700" spc="-75" baseline="13888" dirty="0">
                <a:latin typeface="メイリオ"/>
                <a:cs typeface="メイリオ"/>
              </a:rPr>
              <a:t>！</a:t>
            </a:r>
            <a:endParaRPr sz="2700" baseline="13888" dirty="0">
              <a:latin typeface="メイリオ"/>
              <a:cs typeface="メイリオ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92231" y="6549643"/>
            <a:ext cx="120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メイリオ"/>
                <a:cs typeface="メイリオ"/>
              </a:rPr>
              <a:t>2</a:t>
            </a:r>
            <a:endParaRPr sz="1200">
              <a:latin typeface="メイリオ"/>
              <a:cs typeface="メイリオ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868292" y="113158"/>
            <a:ext cx="445643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Meiryo UI"/>
                <a:cs typeface="Meiryo UI"/>
              </a:rPr>
              <a:t>世界初! </a:t>
            </a:r>
            <a:r>
              <a:rPr sz="3200" b="1" spc="-10" dirty="0">
                <a:solidFill>
                  <a:srgbClr val="FFFFFF"/>
                </a:solidFill>
                <a:latin typeface="Meiryo UI"/>
                <a:cs typeface="Meiryo UI"/>
              </a:rPr>
              <a:t>3D</a:t>
            </a:r>
            <a:r>
              <a:rPr sz="3200" b="1" spc="-30" dirty="0">
                <a:solidFill>
                  <a:srgbClr val="FFFFFF"/>
                </a:solidFill>
                <a:latin typeface="Meiryo UI"/>
                <a:cs typeface="Meiryo UI"/>
              </a:rPr>
              <a:t>ゲルプリンター</a:t>
            </a:r>
            <a:endParaRPr sz="3200">
              <a:latin typeface="Meiryo UI"/>
              <a:cs typeface="Meiryo UI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67144C8-A6F3-9890-F8C3-B1B17E245737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世界初</a:t>
            </a:r>
            <a:r>
              <a:rPr kumimoji="1" lang="en-US" altLang="ja-JP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3D</a:t>
            </a:r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ゲルプリンター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2537" y="688574"/>
            <a:ext cx="2244090" cy="948690"/>
            <a:chOff x="6662928" y="144779"/>
            <a:chExt cx="2244090" cy="948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7117" y="355036"/>
              <a:ext cx="1535507" cy="7383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2928" y="144779"/>
              <a:ext cx="2244089" cy="18516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210510" y="1722965"/>
            <a:ext cx="4515485" cy="4449445"/>
            <a:chOff x="3686509" y="1722964"/>
            <a:chExt cx="4515485" cy="444944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6509" y="1722964"/>
              <a:ext cx="2505107" cy="247970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706828" y="3176895"/>
              <a:ext cx="977900" cy="260985"/>
            </a:xfrm>
            <a:custGeom>
              <a:avLst/>
              <a:gdLst/>
              <a:ahLst/>
              <a:cxnLst/>
              <a:rect l="l" t="t" r="r" b="b"/>
              <a:pathLst>
                <a:path w="977900" h="260985">
                  <a:moveTo>
                    <a:pt x="733591" y="0"/>
                  </a:moveTo>
                  <a:lnTo>
                    <a:pt x="733591" y="64916"/>
                  </a:lnTo>
                  <a:lnTo>
                    <a:pt x="0" y="64916"/>
                  </a:lnTo>
                  <a:lnTo>
                    <a:pt x="0" y="195577"/>
                  </a:lnTo>
                  <a:lnTo>
                    <a:pt x="733591" y="195577"/>
                  </a:lnTo>
                  <a:lnTo>
                    <a:pt x="733591" y="260375"/>
                  </a:lnTo>
                  <a:lnTo>
                    <a:pt x="977678" y="129714"/>
                  </a:lnTo>
                  <a:lnTo>
                    <a:pt x="733591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706828" y="3176895"/>
              <a:ext cx="977900" cy="260985"/>
            </a:xfrm>
            <a:custGeom>
              <a:avLst/>
              <a:gdLst/>
              <a:ahLst/>
              <a:cxnLst/>
              <a:rect l="l" t="t" r="r" b="b"/>
              <a:pathLst>
                <a:path w="977900" h="260985">
                  <a:moveTo>
                    <a:pt x="0" y="64916"/>
                  </a:moveTo>
                  <a:lnTo>
                    <a:pt x="733591" y="64916"/>
                  </a:lnTo>
                  <a:lnTo>
                    <a:pt x="733591" y="0"/>
                  </a:lnTo>
                  <a:lnTo>
                    <a:pt x="977678" y="129714"/>
                  </a:lnTo>
                  <a:lnTo>
                    <a:pt x="733591" y="260375"/>
                  </a:lnTo>
                  <a:lnTo>
                    <a:pt x="733591" y="195577"/>
                  </a:lnTo>
                  <a:lnTo>
                    <a:pt x="0" y="195577"/>
                  </a:lnTo>
                  <a:lnTo>
                    <a:pt x="0" y="64916"/>
                  </a:lnTo>
                  <a:close/>
                </a:path>
              </a:pathLst>
            </a:custGeom>
            <a:ln w="11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0589" y="4229596"/>
              <a:ext cx="1741101" cy="19422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911905" y="4220763"/>
              <a:ext cx="1338580" cy="1186180"/>
            </a:xfrm>
            <a:custGeom>
              <a:avLst/>
              <a:gdLst/>
              <a:ahLst/>
              <a:cxnLst/>
              <a:rect l="l" t="t" r="r" b="b"/>
              <a:pathLst>
                <a:path w="1338579" h="1186179">
                  <a:moveTo>
                    <a:pt x="1338314" y="1186164"/>
                  </a:moveTo>
                  <a:lnTo>
                    <a:pt x="1338314" y="1186164"/>
                  </a:lnTo>
                  <a:lnTo>
                    <a:pt x="0" y="0"/>
                  </a:lnTo>
                </a:path>
              </a:pathLst>
            </a:custGeom>
            <a:ln w="35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884610" y="4196641"/>
              <a:ext cx="118110" cy="111760"/>
            </a:xfrm>
            <a:custGeom>
              <a:avLst/>
              <a:gdLst/>
              <a:ahLst/>
              <a:cxnLst/>
              <a:rect l="l" t="t" r="r" b="b"/>
              <a:pathLst>
                <a:path w="118110" h="111760">
                  <a:moveTo>
                    <a:pt x="0" y="0"/>
                  </a:moveTo>
                  <a:lnTo>
                    <a:pt x="44324" y="111268"/>
                  </a:lnTo>
                  <a:lnTo>
                    <a:pt x="117877" y="32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60079" y="2084074"/>
            <a:ext cx="1450877" cy="115771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279142" y="3276930"/>
            <a:ext cx="1837584" cy="41165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209"/>
              </a:spcBef>
            </a:pP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3D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デジタルデータから</a:t>
            </a: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造形された高強度ゲル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12698" y="4805423"/>
            <a:ext cx="2087564" cy="130839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663603" y="5858021"/>
            <a:ext cx="1741170" cy="4140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200"/>
              </a:spcBef>
            </a:pP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3D-CADで描いた、3D</a:t>
            </a:r>
            <a:r>
              <a:rPr sz="1300" spc="-5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デ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ジタルデータ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087369" y="1550315"/>
            <a:ext cx="2305050" cy="4952365"/>
            <a:chOff x="563369" y="1550314"/>
            <a:chExt cx="2305050" cy="4952365"/>
          </a:xfrm>
        </p:grpSpPr>
        <p:sp>
          <p:nvSpPr>
            <p:cNvPr id="43" name="object 43"/>
            <p:cNvSpPr/>
            <p:nvPr/>
          </p:nvSpPr>
          <p:spPr>
            <a:xfrm>
              <a:off x="569401" y="1556346"/>
              <a:ext cx="2292985" cy="4940300"/>
            </a:xfrm>
            <a:custGeom>
              <a:avLst/>
              <a:gdLst/>
              <a:ahLst/>
              <a:cxnLst/>
              <a:rect l="l" t="t" r="r" b="b"/>
              <a:pathLst>
                <a:path w="2292985" h="4940300">
                  <a:moveTo>
                    <a:pt x="0" y="0"/>
                  </a:moveTo>
                  <a:lnTo>
                    <a:pt x="2292677" y="0"/>
                  </a:lnTo>
                  <a:lnTo>
                    <a:pt x="2292677" y="4939898"/>
                  </a:lnTo>
                  <a:lnTo>
                    <a:pt x="0" y="4939898"/>
                  </a:lnTo>
                  <a:lnTo>
                    <a:pt x="0" y="0"/>
                  </a:lnTo>
                  <a:close/>
                </a:path>
              </a:pathLst>
            </a:custGeom>
            <a:ln w="11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517" y="1922433"/>
              <a:ext cx="1205268" cy="119936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203331" y="3207639"/>
            <a:ext cx="2019637" cy="41165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209"/>
              </a:spcBef>
            </a:pP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水中で膨らむと硬くて脆くなる吸水性ゲルの乾燥粉末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304778" y="1393642"/>
            <a:ext cx="1956435" cy="3667125"/>
            <a:chOff x="780777" y="1393641"/>
            <a:chExt cx="1956435" cy="3667125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319" y="3897304"/>
              <a:ext cx="1172598" cy="11629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80777" y="1393641"/>
              <a:ext cx="1956435" cy="287655"/>
            </a:xfrm>
            <a:custGeom>
              <a:avLst/>
              <a:gdLst/>
              <a:ahLst/>
              <a:cxnLst/>
              <a:rect l="l" t="t" r="r" b="b"/>
              <a:pathLst>
                <a:path w="1956435" h="287655">
                  <a:moveTo>
                    <a:pt x="1956057" y="0"/>
                  </a:moveTo>
                  <a:lnTo>
                    <a:pt x="0" y="0"/>
                  </a:lnTo>
                  <a:lnTo>
                    <a:pt x="0" y="287099"/>
                  </a:lnTo>
                  <a:lnTo>
                    <a:pt x="1956057" y="287099"/>
                  </a:lnTo>
                  <a:lnTo>
                    <a:pt x="1956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203331" y="5304410"/>
            <a:ext cx="1985010" cy="1017269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209"/>
              </a:spcBef>
            </a:pP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水溶性アクリルモノマー、架</a:t>
            </a: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橋剤、UV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重合開始剤の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  <a:p>
            <a:pPr marL="12700" marR="71755">
              <a:lnSpc>
                <a:spcPts val="1580"/>
              </a:lnSpc>
              <a:spcBef>
                <a:spcPts val="25"/>
              </a:spcBef>
            </a:pP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入った水溶液。この水溶液</a:t>
            </a: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にUV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照射すると延性に富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  <a:p>
            <a:pPr marL="12700">
              <a:lnSpc>
                <a:spcPts val="1535"/>
              </a:lnSpc>
            </a:pP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むゲルができる。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80219" y="1424385"/>
            <a:ext cx="137287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高強度ゲルの原料</a:t>
            </a:r>
            <a:endParaRPr sz="130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831635" y="2569738"/>
            <a:ext cx="1170940" cy="1757680"/>
            <a:chOff x="2307635" y="2569738"/>
            <a:chExt cx="1170940" cy="1757680"/>
          </a:xfrm>
        </p:grpSpPr>
        <p:sp>
          <p:nvSpPr>
            <p:cNvPr id="52" name="object 52"/>
            <p:cNvSpPr/>
            <p:nvPr/>
          </p:nvSpPr>
          <p:spPr>
            <a:xfrm>
              <a:off x="2381513" y="2575501"/>
              <a:ext cx="1077595" cy="725170"/>
            </a:xfrm>
            <a:custGeom>
              <a:avLst/>
              <a:gdLst/>
              <a:ahLst/>
              <a:cxnLst/>
              <a:rect l="l" t="t" r="r" b="b"/>
              <a:pathLst>
                <a:path w="1077595" h="725170">
                  <a:moveTo>
                    <a:pt x="0" y="0"/>
                  </a:moveTo>
                  <a:lnTo>
                    <a:pt x="0" y="0"/>
                  </a:lnTo>
                  <a:lnTo>
                    <a:pt x="1077197" y="724960"/>
                  </a:lnTo>
                </a:path>
              </a:pathLst>
            </a:custGeom>
            <a:ln w="11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98806" y="3244414"/>
              <a:ext cx="80010" cy="70485"/>
            </a:xfrm>
            <a:custGeom>
              <a:avLst/>
              <a:gdLst/>
              <a:ahLst/>
              <a:cxnLst/>
              <a:rect l="l" t="t" r="r" b="b"/>
              <a:pathLst>
                <a:path w="80010" h="70485">
                  <a:moveTo>
                    <a:pt x="40822" y="0"/>
                  </a:moveTo>
                  <a:lnTo>
                    <a:pt x="0" y="58767"/>
                  </a:lnTo>
                  <a:lnTo>
                    <a:pt x="79711" y="70237"/>
                  </a:lnTo>
                  <a:lnTo>
                    <a:pt x="40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13396" y="3595247"/>
              <a:ext cx="1145540" cy="726440"/>
            </a:xfrm>
            <a:custGeom>
              <a:avLst/>
              <a:gdLst/>
              <a:ahLst/>
              <a:cxnLst/>
              <a:rect l="l" t="t" r="r" b="b"/>
              <a:pathLst>
                <a:path w="1145539" h="726439">
                  <a:moveTo>
                    <a:pt x="0" y="725906"/>
                  </a:moveTo>
                  <a:lnTo>
                    <a:pt x="0" y="725906"/>
                  </a:lnTo>
                  <a:lnTo>
                    <a:pt x="1145315" y="0"/>
                  </a:lnTo>
                </a:path>
              </a:pathLst>
            </a:custGeom>
            <a:ln w="11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97840" y="3582003"/>
              <a:ext cx="81280" cy="68580"/>
            </a:xfrm>
            <a:custGeom>
              <a:avLst/>
              <a:gdLst/>
              <a:ahLst/>
              <a:cxnLst/>
              <a:rect l="l" t="t" r="r" b="b"/>
              <a:pathLst>
                <a:path w="81279" h="68579">
                  <a:moveTo>
                    <a:pt x="80678" y="0"/>
                  </a:moveTo>
                  <a:lnTo>
                    <a:pt x="0" y="8750"/>
                  </a:lnTo>
                  <a:lnTo>
                    <a:pt x="39976" y="68345"/>
                  </a:lnTo>
                  <a:lnTo>
                    <a:pt x="8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338846" y="4456190"/>
            <a:ext cx="287020" cy="676910"/>
            <a:chOff x="3814846" y="4456190"/>
            <a:chExt cx="287020" cy="676910"/>
          </a:xfrm>
        </p:grpSpPr>
        <p:sp>
          <p:nvSpPr>
            <p:cNvPr id="57" name="object 57"/>
            <p:cNvSpPr/>
            <p:nvPr/>
          </p:nvSpPr>
          <p:spPr>
            <a:xfrm>
              <a:off x="3820675" y="4477592"/>
              <a:ext cx="266065" cy="649605"/>
            </a:xfrm>
            <a:custGeom>
              <a:avLst/>
              <a:gdLst/>
              <a:ahLst/>
              <a:cxnLst/>
              <a:rect l="l" t="t" r="r" b="b"/>
              <a:pathLst>
                <a:path w="266064" h="649604">
                  <a:moveTo>
                    <a:pt x="0" y="649283"/>
                  </a:moveTo>
                  <a:lnTo>
                    <a:pt x="0" y="649283"/>
                  </a:lnTo>
                  <a:lnTo>
                    <a:pt x="265585" y="0"/>
                  </a:lnTo>
                </a:path>
              </a:pathLst>
            </a:custGeom>
            <a:ln w="11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034690" y="4456190"/>
              <a:ext cx="67310" cy="79375"/>
            </a:xfrm>
            <a:custGeom>
              <a:avLst/>
              <a:gdLst/>
              <a:ahLst/>
              <a:cxnLst/>
              <a:rect l="l" t="t" r="r" b="b"/>
              <a:pathLst>
                <a:path w="67310" h="79375">
                  <a:moveTo>
                    <a:pt x="60629" y="0"/>
                  </a:moveTo>
                  <a:lnTo>
                    <a:pt x="0" y="52500"/>
                  </a:lnTo>
                  <a:lnTo>
                    <a:pt x="66909" y="79224"/>
                  </a:lnTo>
                  <a:lnTo>
                    <a:pt x="606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59" name="object 59"/>
          <p:cNvSpPr/>
          <p:nvPr/>
        </p:nvSpPr>
        <p:spPr>
          <a:xfrm>
            <a:off x="8782312" y="5189074"/>
            <a:ext cx="494030" cy="433705"/>
          </a:xfrm>
          <a:custGeom>
            <a:avLst/>
            <a:gdLst/>
            <a:ahLst/>
            <a:cxnLst/>
            <a:rect l="l" t="t" r="r" b="b"/>
            <a:pathLst>
              <a:path w="494029" h="433704">
                <a:moveTo>
                  <a:pt x="0" y="0"/>
                </a:moveTo>
                <a:lnTo>
                  <a:pt x="493609" y="0"/>
                </a:lnTo>
                <a:lnTo>
                  <a:pt x="493609" y="433604"/>
                </a:lnTo>
                <a:lnTo>
                  <a:pt x="0" y="433604"/>
                </a:lnTo>
                <a:lnTo>
                  <a:pt x="0" y="0"/>
                </a:lnTo>
                <a:close/>
              </a:path>
            </a:pathLst>
          </a:custGeom>
          <a:ln w="1777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92975" y="3813527"/>
            <a:ext cx="2370735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UV</a:t>
            </a: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光で溶液中に反応を起こす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  <a:p>
            <a:pPr>
              <a:spcBef>
                <a:spcPts val="25"/>
              </a:spcBef>
            </a:pP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  <a:p>
            <a:pPr marL="55880" marR="536575">
              <a:lnSpc>
                <a:spcPts val="1500"/>
              </a:lnSpc>
            </a:pP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3D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ゲルプリンター内部</a:t>
            </a:r>
            <a:r>
              <a:rPr sz="1300" spc="-5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の反応槽「バスタブ」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98103" y="6166239"/>
            <a:ext cx="1454433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3D</a:t>
            </a:r>
            <a:r>
              <a:rPr sz="1300" spc="-10" dirty="0">
                <a:latin typeface="BIZ UDPゴシック" panose="020B0400000000000000" pitchFamily="50" charset="-128"/>
                <a:ea typeface="BIZ UDPゴシック" panose="020B0400000000000000" pitchFamily="50" charset="-128"/>
                <a:cs typeface="ＭＳ Ｐゴシック"/>
              </a:rPr>
              <a:t>ゲルプリンター</a:t>
            </a:r>
            <a:endParaRPr sz="1300" dirty="0">
              <a:latin typeface="BIZ UDPゴシック" panose="020B0400000000000000" pitchFamily="50" charset="-128"/>
              <a:ea typeface="BIZ UDPゴシック" panose="020B0400000000000000" pitchFamily="50" charset="-128"/>
              <a:cs typeface="ＭＳ Ｐゴシック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F654B54-37D0-50B0-8E27-4F40C6A9195C}"/>
              </a:ext>
            </a:extLst>
          </p:cNvPr>
          <p:cNvSpPr/>
          <p:nvPr/>
        </p:nvSpPr>
        <p:spPr>
          <a:xfrm>
            <a:off x="0" y="-2853"/>
            <a:ext cx="12192000" cy="4678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バスタブ型ゲルプリンター</a:t>
            </a:r>
          </a:p>
        </p:txBody>
      </p:sp>
      <p:pic>
        <p:nvPicPr>
          <p:cNvPr id="64" name="object 28">
            <a:extLst>
              <a:ext uri="{FF2B5EF4-FFF2-40B4-BE49-F238E27FC236}">
                <a16:creationId xmlns:a16="http://schemas.microsoft.com/office/drawing/2014/main" id="{CC88DD2F-0D12-A856-89A6-B14AE88CDF6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553" y="688574"/>
            <a:ext cx="1754132" cy="178970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43B7689-B513-41F8-2938-7259C2A7F8A8}"/>
              </a:ext>
            </a:extLst>
          </p:cNvPr>
          <p:cNvSpPr txBox="1"/>
          <p:nvPr/>
        </p:nvSpPr>
        <p:spPr>
          <a:xfrm>
            <a:off x="262854" y="2474008"/>
            <a:ext cx="1486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山形大学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古川教授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fb76b20-b480-4230-8bf5-23ec920b1ce3}" enabled="0" method="" siteId="{ffb76b20-b480-4230-8bf5-23ec920b1c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110699</TotalTime>
  <Words>868</Words>
  <Application>Microsoft Office PowerPoint</Application>
  <PresentationFormat>ワイド画面</PresentationFormat>
  <Paragraphs>246</Paragraphs>
  <Slides>27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47" baseType="lpstr">
      <vt:lpstr>BIZ UDPゴシック</vt:lpstr>
      <vt:lpstr>BIZ UDP明朝 Medium</vt:lpstr>
      <vt:lpstr>HGP創英ﾌﾟﾚｾﾞﾝｽEB</vt:lpstr>
      <vt:lpstr>HGP創英角ﾎﾟｯﾌﾟ体</vt:lpstr>
      <vt:lpstr>HGS創英角ｺﾞｼｯｸUB</vt:lpstr>
      <vt:lpstr>HGS創英角ﾎﾟｯﾌﾟ体</vt:lpstr>
      <vt:lpstr>Meiryo UI</vt:lpstr>
      <vt:lpstr>ＭＳ Ｐゴシック</vt:lpstr>
      <vt:lpstr>メイリオ</vt:lpstr>
      <vt:lpstr>游ゴシック</vt:lpstr>
      <vt:lpstr>游ゴシック Medium</vt:lpstr>
      <vt:lpstr>Amasis MT Pro Black</vt:lpstr>
      <vt:lpstr>Arial</vt:lpstr>
      <vt:lpstr>Berlin Sans FB Demi</vt:lpstr>
      <vt:lpstr>Calibri</vt:lpstr>
      <vt:lpstr>Cooper Black</vt:lpstr>
      <vt:lpstr>Times New Roman</vt:lpstr>
      <vt:lpstr>Wingdings</vt:lpstr>
      <vt:lpstr>Office テーマ</vt:lpstr>
      <vt:lpstr>Worksheet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世界初! 3Dゲルプリンター</vt:lpstr>
      <vt:lpstr>PowerPoint プレゼンテーション</vt:lpstr>
      <vt:lpstr>背景： 広がる3Dゲルの適用範囲</vt:lpstr>
      <vt:lpstr>デザイナブルゲル ロードマップ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419</cp:revision>
  <cp:lastPrinted>2023-07-25T02:16:56Z</cp:lastPrinted>
  <dcterms:created xsi:type="dcterms:W3CDTF">2023-03-29T00:02:56Z</dcterms:created>
  <dcterms:modified xsi:type="dcterms:W3CDTF">2024-10-30T06:52:27Z</dcterms:modified>
</cp:coreProperties>
</file>